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2"/>
  </p:notesMasterIdLst>
  <p:sldIdLst>
    <p:sldId id="450" r:id="rId2"/>
    <p:sldId id="379" r:id="rId3"/>
    <p:sldId id="440" r:id="rId4"/>
    <p:sldId id="443" r:id="rId5"/>
    <p:sldId id="444" r:id="rId6"/>
    <p:sldId id="389" r:id="rId7"/>
    <p:sldId id="445" r:id="rId8"/>
    <p:sldId id="446" r:id="rId9"/>
    <p:sldId id="447" r:id="rId10"/>
    <p:sldId id="424" r:id="rId11"/>
    <p:sldId id="390" r:id="rId12"/>
    <p:sldId id="441" r:id="rId13"/>
    <p:sldId id="449" r:id="rId14"/>
    <p:sldId id="413" r:id="rId15"/>
    <p:sldId id="414" r:id="rId16"/>
    <p:sldId id="417" r:id="rId17"/>
    <p:sldId id="448" r:id="rId18"/>
    <p:sldId id="421" r:id="rId19"/>
    <p:sldId id="438" r:id="rId20"/>
    <p:sldId id="362"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1" autoAdjust="0"/>
    <p:restoredTop sz="94660"/>
  </p:normalViewPr>
  <p:slideViewPr>
    <p:cSldViewPr snapToGrid="0">
      <p:cViewPr varScale="1">
        <p:scale>
          <a:sx n="85" d="100"/>
          <a:sy n="85" d="100"/>
        </p:scale>
        <p:origin x="63" y="1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53147C-02C7-48C7-8153-A242262E589A}" type="datetimeFigureOut">
              <a:rPr lang="en-US" smtClean="0"/>
              <a:t>2/28/2022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A18446-6CF3-4D52-9791-F725B0B40151}" type="slidenum">
              <a:rPr lang="en-US" smtClean="0"/>
              <a:t>‹#›</a:t>
            </a:fld>
            <a:endParaRPr lang="en-US" dirty="0"/>
          </a:p>
        </p:txBody>
      </p:sp>
    </p:spTree>
    <p:extLst>
      <p:ext uri="{BB962C8B-B14F-4D97-AF65-F5344CB8AC3E}">
        <p14:creationId xmlns:p14="http://schemas.microsoft.com/office/powerpoint/2010/main" val="383495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DFC0-3E1A-4B17-A571-4D7E79177D6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C76826-9883-42F6-85FF-1141E85AB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CE8C9B-2D85-4735-A276-8C6ED2AF6742}"/>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5" name="Footer Placeholder 4">
            <a:extLst>
              <a:ext uri="{FF2B5EF4-FFF2-40B4-BE49-F238E27FC236}">
                <a16:creationId xmlns:a16="http://schemas.microsoft.com/office/drawing/2014/main" id="{ABE3C6B1-2377-4FC5-838F-5937BED2309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1119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9DC7-C578-41F7-9734-B55E2202E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6F8E3-2085-4B78-8A40-9E3706BC71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4A36B-6544-4C8B-92AD-A1B0330D7CBA}"/>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5" name="Footer Placeholder 4">
            <a:extLst>
              <a:ext uri="{FF2B5EF4-FFF2-40B4-BE49-F238E27FC236}">
                <a16:creationId xmlns:a16="http://schemas.microsoft.com/office/drawing/2014/main" id="{70254648-592F-48F9-BBAE-F47FB6CB0D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8899E3-8171-4744-B851-E41687650BC0}"/>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120896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7C5C4-AEC4-4536-AA8C-764E345865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A3B419-C43B-4B19-B841-0785644300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CB427-E3D4-4595-93D2-BD06AECB6107}"/>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5" name="Footer Placeholder 4">
            <a:extLst>
              <a:ext uri="{FF2B5EF4-FFF2-40B4-BE49-F238E27FC236}">
                <a16:creationId xmlns:a16="http://schemas.microsoft.com/office/drawing/2014/main" id="{AFDA4DC2-F033-4DFC-ABE3-47A634D4B5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39F323-6569-4206-8D0B-6A9EE563DE05}"/>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120264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BBEC-73D4-4530-9692-3D2D04F868A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8E733D-A26C-48B0-80E1-5D103683A7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77607-2766-4C17-8919-970B2273F6C1}"/>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5" name="Footer Placeholder 4">
            <a:extLst>
              <a:ext uri="{FF2B5EF4-FFF2-40B4-BE49-F238E27FC236}">
                <a16:creationId xmlns:a16="http://schemas.microsoft.com/office/drawing/2014/main" id="{D86B51AF-2C95-4E2D-B12F-EAA8F05F1B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BBECDB-37F3-4326-ADBE-B3503FC36B30}"/>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138180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B281-73F1-4B06-A4D5-C472A735AF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6073AE-07DC-47A8-88E7-184F46F27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266AC7-7C22-4602-B3E7-CE10BA47F6C1}"/>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5" name="Footer Placeholder 4">
            <a:extLst>
              <a:ext uri="{FF2B5EF4-FFF2-40B4-BE49-F238E27FC236}">
                <a16:creationId xmlns:a16="http://schemas.microsoft.com/office/drawing/2014/main" id="{0907F28A-88B0-4777-AEC6-D27144A2A0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902B91-267E-4AFD-AA05-439A36CB4FE7}"/>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93188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CBCD8-C7FC-496A-B80A-4D6337248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24346-2E88-4BA2-9888-16B89ED577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27BC6-CD59-4FA9-B9A8-A7A661D591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AB85EE-1C9C-449C-9120-489229984D36}"/>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6" name="Footer Placeholder 5">
            <a:extLst>
              <a:ext uri="{FF2B5EF4-FFF2-40B4-BE49-F238E27FC236}">
                <a16:creationId xmlns:a16="http://schemas.microsoft.com/office/drawing/2014/main" id="{D9FC8D88-FC10-4766-9135-E67773D922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2883D2-15E2-4AF3-A190-0103B50E789F}"/>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302424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4917-3FF8-433B-B0B1-21AA318BB1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D19D65-D85A-4647-8DD1-BB3293A8BC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4E12F5-8ABA-4E5F-890C-78B7EEFC1B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756D4-B261-40D0-98F0-850A1035F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91D5F3-755C-4109-ABB7-32BD9E211F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CB460-7110-47F6-9C6F-0A5F49692FAA}"/>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8" name="Footer Placeholder 7">
            <a:extLst>
              <a:ext uri="{FF2B5EF4-FFF2-40B4-BE49-F238E27FC236}">
                <a16:creationId xmlns:a16="http://schemas.microsoft.com/office/drawing/2014/main" id="{A6C49057-325E-4D51-A36E-D56F77BEC9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1DCDE9F-0357-4346-8891-19A3382323A3}"/>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61476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AA94-DE53-4C8C-B848-19401A4494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1E1959-46C5-4A47-BDD4-D8E8959167AB}"/>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4" name="Footer Placeholder 3">
            <a:extLst>
              <a:ext uri="{FF2B5EF4-FFF2-40B4-BE49-F238E27FC236}">
                <a16:creationId xmlns:a16="http://schemas.microsoft.com/office/drawing/2014/main" id="{BE63DE4B-16F7-45A7-A70A-B3F67C80F41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BCBD99-F74F-4936-A07D-6148E5C4F36C}"/>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385981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5A08F6-674E-48CB-8843-35E0ED2EAFDF}"/>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3" name="Footer Placeholder 2">
            <a:extLst>
              <a:ext uri="{FF2B5EF4-FFF2-40B4-BE49-F238E27FC236}">
                <a16:creationId xmlns:a16="http://schemas.microsoft.com/office/drawing/2014/main" id="{AE952FFD-A6E7-4CAA-A765-F6295D0C48F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801BA59-15FA-4C5D-9DCA-B3AF8DF5645B}"/>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100384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2BFE-A4B3-4C6D-8AD0-2D52B22C1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60B74-6145-477D-BB40-E3A3CF6063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BCA7FA-73A2-492A-9BA8-1EDD6480F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978A28-CE52-422C-9413-6E85B1BF0DC8}"/>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6" name="Footer Placeholder 5">
            <a:extLst>
              <a:ext uri="{FF2B5EF4-FFF2-40B4-BE49-F238E27FC236}">
                <a16:creationId xmlns:a16="http://schemas.microsoft.com/office/drawing/2014/main" id="{D44BA7FD-B617-4FB7-9317-DBC1412CE6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64F65D-4A02-4B55-AA34-73032099802F}"/>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347041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C424-C622-48E8-99B6-36642AE8D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FACC28-5603-43DE-A333-3D1BD73FF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A9653F-3C1B-414B-A6D3-E889349AE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31873D-1863-4CFA-A17F-18F934F37ABB}"/>
              </a:ext>
            </a:extLst>
          </p:cNvPr>
          <p:cNvSpPr>
            <a:spLocks noGrp="1"/>
          </p:cNvSpPr>
          <p:nvPr>
            <p:ph type="dt" sz="half" idx="10"/>
          </p:nvPr>
        </p:nvSpPr>
        <p:spPr/>
        <p:txBody>
          <a:bodyPr/>
          <a:lstStyle/>
          <a:p>
            <a:fld id="{E25654B0-6AEF-4BC9-9A21-6FF47DE6ADA4}" type="datetimeFigureOut">
              <a:rPr lang="en-US" smtClean="0"/>
              <a:t>2/28/2022</a:t>
            </a:fld>
            <a:endParaRPr lang="en-US" dirty="0"/>
          </a:p>
        </p:txBody>
      </p:sp>
      <p:sp>
        <p:nvSpPr>
          <p:cNvPr id="6" name="Footer Placeholder 5">
            <a:extLst>
              <a:ext uri="{FF2B5EF4-FFF2-40B4-BE49-F238E27FC236}">
                <a16:creationId xmlns:a16="http://schemas.microsoft.com/office/drawing/2014/main" id="{A7830B29-3F53-4A6B-A9DD-4AA7AA958E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75FFC1-E95F-44B3-B11F-6B8AE043C46E}"/>
              </a:ext>
            </a:extLst>
          </p:cNvPr>
          <p:cNvSpPr>
            <a:spLocks noGrp="1"/>
          </p:cNvSpPr>
          <p:nvPr>
            <p:ph type="sldNum" sz="quarter" idx="12"/>
          </p:nvPr>
        </p:nvSpPr>
        <p:spPr>
          <a:xfrm>
            <a:off x="8610600" y="6356350"/>
            <a:ext cx="2743200" cy="365125"/>
          </a:xfrm>
          <a:prstGeom prst="rect">
            <a:avLst/>
          </a:prstGeom>
        </p:spPr>
        <p:txBody>
          <a:bodyPr/>
          <a:lstStyle/>
          <a:p>
            <a:fld id="{503A3E61-C806-4A8A-BA5B-C25C0E6DB38A}" type="slidenum">
              <a:rPr lang="en-US" smtClean="0"/>
              <a:t>‹#›</a:t>
            </a:fld>
            <a:endParaRPr lang="en-US" dirty="0"/>
          </a:p>
        </p:txBody>
      </p:sp>
    </p:spTree>
    <p:extLst>
      <p:ext uri="{BB962C8B-B14F-4D97-AF65-F5344CB8AC3E}">
        <p14:creationId xmlns:p14="http://schemas.microsoft.com/office/powerpoint/2010/main" val="30785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319BCB-4B1F-42C3-B717-EBB9D7B42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a:t>
            </a:r>
          </a:p>
        </p:txBody>
      </p:sp>
      <p:sp>
        <p:nvSpPr>
          <p:cNvPr id="3" name="Text Placeholder 2">
            <a:extLst>
              <a:ext uri="{FF2B5EF4-FFF2-40B4-BE49-F238E27FC236}">
                <a16:creationId xmlns:a16="http://schemas.microsoft.com/office/drawing/2014/main" id="{5B715CF0-DA5C-45F6-BB24-58B9D3FC7B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50E1C97-3907-4168-B29C-0E936361D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654B0-6AEF-4BC9-9A21-6FF47DE6ADA4}" type="datetimeFigureOut">
              <a:rPr lang="en-US" smtClean="0"/>
              <a:t>2/28/2022</a:t>
            </a:fld>
            <a:endParaRPr lang="en-US" dirty="0"/>
          </a:p>
        </p:txBody>
      </p:sp>
      <p:sp>
        <p:nvSpPr>
          <p:cNvPr id="5" name="Footer Placeholder 4">
            <a:extLst>
              <a:ext uri="{FF2B5EF4-FFF2-40B4-BE49-F238E27FC236}">
                <a16:creationId xmlns:a16="http://schemas.microsoft.com/office/drawing/2014/main" id="{8A3D2F35-4807-4984-9AE1-E3B1835FD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6" name="Picture 5">
            <a:extLst>
              <a:ext uri="{FF2B5EF4-FFF2-40B4-BE49-F238E27FC236}">
                <a16:creationId xmlns:a16="http://schemas.microsoft.com/office/drawing/2014/main" id="{93B565EA-DC50-48F2-858A-ECF615021633}"/>
              </a:ext>
            </a:extLst>
          </p:cNvPr>
          <p:cNvPicPr>
            <a:picLocks noChangeAspect="1"/>
          </p:cNvPicPr>
          <p:nvPr userDrawn="1"/>
        </p:nvPicPr>
        <p:blipFill>
          <a:blip r:embed="rId13"/>
          <a:stretch>
            <a:fillRect/>
          </a:stretch>
        </p:blipFill>
        <p:spPr>
          <a:xfrm>
            <a:off x="9512648" y="6221579"/>
            <a:ext cx="1841152" cy="542591"/>
          </a:xfrm>
          <a:prstGeom prst="rect">
            <a:avLst/>
          </a:prstGeom>
        </p:spPr>
      </p:pic>
    </p:spTree>
    <p:extLst>
      <p:ext uri="{BB962C8B-B14F-4D97-AF65-F5344CB8AC3E}">
        <p14:creationId xmlns:p14="http://schemas.microsoft.com/office/powerpoint/2010/main" val="396627171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westlaw.com/Search/Results.html?query=advanced%3a+OAID(5025856945)&amp;saveJuris=False&amp;contentType=BUSINESS-INVESTIGATOR&amp;startIndex=1&amp;contextData=(sc.Default)&amp;categoryPageUrl=Home%2fCompanyInvestigator&amp;originationContext=document&amp;vr=3.0&amp;rs=cblt1.0&amp;transitionType=DocumentIte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cpgerber@sianalaw.com"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hyperlink" Target="mailto:info@sianalaw.com" TargetMode="External"/><Relationship Id="rId4" Type="http://schemas.openxmlformats.org/officeDocument/2006/relationships/hyperlink" Target="http://www.sianalaw.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person, outdoor, helmet, crowd&#10;&#10;Description automatically generated">
            <a:extLst>
              <a:ext uri="{FF2B5EF4-FFF2-40B4-BE49-F238E27FC236}">
                <a16:creationId xmlns:a16="http://schemas.microsoft.com/office/drawing/2014/main" id="{25209868-3BE4-4ECD-8D94-87505FFB7B6C}"/>
              </a:ext>
            </a:extLst>
          </p:cNvPr>
          <p:cNvPicPr>
            <a:picLocks noChangeAspect="1"/>
          </p:cNvPicPr>
          <p:nvPr/>
        </p:nvPicPr>
        <p:blipFill rotWithShape="1">
          <a:blip r:embed="rId2">
            <a:extLst>
              <a:ext uri="{28A0092B-C50C-407E-A947-70E740481C1C}">
                <a14:useLocalDpi xmlns:a14="http://schemas.microsoft.com/office/drawing/2010/main" val="0"/>
              </a:ext>
            </a:extLst>
          </a:blip>
          <a:srcRect r="-1" b="15708"/>
          <a:stretch/>
        </p:blipFill>
        <p:spPr>
          <a:xfrm>
            <a:off x="20" y="10"/>
            <a:ext cx="12188932" cy="6857990"/>
          </a:xfrm>
          <a:prstGeom prst="rect">
            <a:avLst/>
          </a:prstGeom>
        </p:spPr>
      </p:pic>
      <p:sp>
        <p:nvSpPr>
          <p:cNvPr id="31" name="Freeform: Shape 25">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F4FBE2-270D-4236-AE35-232E8CF3D46B}"/>
              </a:ext>
            </a:extLst>
          </p:cNvPr>
          <p:cNvSpPr>
            <a:spLocks noGrp="1"/>
          </p:cNvSpPr>
          <p:nvPr>
            <p:ph type="title"/>
          </p:nvPr>
        </p:nvSpPr>
        <p:spPr>
          <a:xfrm>
            <a:off x="725957" y="3951311"/>
            <a:ext cx="9265771" cy="1356592"/>
          </a:xfrm>
        </p:spPr>
        <p:txBody>
          <a:bodyPr>
            <a:noAutofit/>
          </a:bodyPr>
          <a:lstStyle/>
          <a:p>
            <a:r>
              <a:rPr kumimoji="0" lang="en-US" sz="280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BUILDING TRUST IN LAW ENFORCEMENT– </a:t>
            </a:r>
            <a:br>
              <a:rPr kumimoji="0" lang="en-US" sz="280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br>
            <a:r>
              <a:rPr kumimoji="0" lang="en-US" sz="280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WITH EFFECTIVE INTERNAL AFFAIRS POLICIES</a:t>
            </a:r>
            <a:endParaRPr lang="en-US" sz="2800" dirty="0"/>
          </a:p>
        </p:txBody>
      </p:sp>
      <p:sp>
        <p:nvSpPr>
          <p:cNvPr id="3" name="Content Placeholder 2">
            <a:extLst>
              <a:ext uri="{FF2B5EF4-FFF2-40B4-BE49-F238E27FC236}">
                <a16:creationId xmlns:a16="http://schemas.microsoft.com/office/drawing/2014/main" id="{4DF9AEB7-B0F0-4339-A31D-5AE9A00C8F27}"/>
              </a:ext>
            </a:extLst>
          </p:cNvPr>
          <p:cNvSpPr>
            <a:spLocks noGrp="1"/>
          </p:cNvSpPr>
          <p:nvPr>
            <p:ph idx="1"/>
          </p:nvPr>
        </p:nvSpPr>
        <p:spPr>
          <a:xfrm>
            <a:off x="725957" y="5172424"/>
            <a:ext cx="9565028" cy="1249240"/>
          </a:xfrm>
        </p:spPr>
        <p:txBody>
          <a:bodyP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By Christopher P. Gerber, Esquire of Siana Law</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On behalf of the Pennsylvania Chiefs of Police Association</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23806316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40605" cy="1146176"/>
          </a:xfrm>
        </p:spPr>
        <p:txBody>
          <a:bodyPr>
            <a:normAutofit/>
          </a:bodyPr>
          <a:lstStyle/>
          <a:p>
            <a:r>
              <a:rPr lang="en-US" sz="3700" dirty="0"/>
              <a:t>Section 1983 Claims against the Municipality</a:t>
            </a:r>
          </a:p>
        </p:txBody>
      </p:sp>
      <p:sp>
        <p:nvSpPr>
          <p:cNvPr id="135" name="Freeform: Shape 134">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46" name="Picture 2" descr="$14.5M Phoenixville budget hikes taxes 3.8% | News | pottsmerc.com">
            <a:extLst>
              <a:ext uri="{FF2B5EF4-FFF2-40B4-BE49-F238E27FC236}">
                <a16:creationId xmlns:a16="http://schemas.microsoft.com/office/drawing/2014/main" id="{4612C00D-077A-4F67-B043-BE6C929C0D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49" r="17789"/>
          <a:stretch/>
        </p:blipFill>
        <p:spPr bwMode="auto">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1ABCC31D-213C-44E9-9CC8-8FB2DFC22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31455" y="1690688"/>
            <a:ext cx="6109749" cy="5167312"/>
          </a:xfrm>
        </p:spPr>
        <p:txBody>
          <a:bodyPr anchor="ctr">
            <a:normAutofit lnSpcReduction="10000"/>
          </a:bodyPr>
          <a:lstStyle/>
          <a:p>
            <a:pPr marL="0" indent="0">
              <a:buNone/>
            </a:pPr>
            <a:endParaRPr lang="en-US" sz="2000" b="1" dirty="0">
              <a:solidFill>
                <a:srgbClr val="FFFFFF"/>
              </a:solidFill>
              <a:latin typeface="Times New Roman" panose="02020603050405020304" pitchFamily="18" charset="0"/>
              <a:cs typeface="Times New Roman" panose="02020603050405020304" pitchFamily="18" charset="0"/>
            </a:endParaRPr>
          </a:p>
          <a:p>
            <a:pPr marL="115888" lvl="1" indent="346075">
              <a:buNone/>
            </a:pPr>
            <a:r>
              <a:rPr lang="en-US" sz="1800" dirty="0">
                <a:solidFill>
                  <a:srgbClr val="FFFFFF"/>
                </a:solidFill>
                <a:latin typeface="Times New Roman" panose="02020603050405020304" pitchFamily="18" charset="0"/>
                <a:cs typeface="Times New Roman" panose="02020603050405020304" pitchFamily="18" charset="0"/>
              </a:rPr>
              <a:t>A municipality may not be held liable for the acts of its employees on a theory of </a:t>
            </a:r>
            <a:r>
              <a:rPr lang="en-US" sz="1800" b="1" dirty="0">
                <a:solidFill>
                  <a:srgbClr val="FFFFFF"/>
                </a:solidFill>
                <a:latin typeface="Times New Roman" panose="02020603050405020304" pitchFamily="18" charset="0"/>
                <a:cs typeface="Times New Roman" panose="02020603050405020304" pitchFamily="18" charset="0"/>
              </a:rPr>
              <a:t>respondeat superior or vicarious liability</a:t>
            </a:r>
            <a:r>
              <a:rPr lang="en-US" sz="1800" dirty="0">
                <a:solidFill>
                  <a:srgbClr val="FFFFFF"/>
                </a:solidFill>
                <a:latin typeface="Times New Roman" panose="02020603050405020304" pitchFamily="18" charset="0"/>
                <a:cs typeface="Times New Roman" panose="02020603050405020304" pitchFamily="18" charset="0"/>
              </a:rPr>
              <a:t>.  A municipality can be liable under § 1983 only when the alleged constitutional transgression implements or executes a </a:t>
            </a:r>
            <a:r>
              <a:rPr lang="en-US" sz="1800" b="1" dirty="0">
                <a:solidFill>
                  <a:srgbClr val="FFFFFF"/>
                </a:solidFill>
                <a:latin typeface="Times New Roman" panose="02020603050405020304" pitchFamily="18" charset="0"/>
                <a:cs typeface="Times New Roman" panose="02020603050405020304" pitchFamily="18" charset="0"/>
              </a:rPr>
              <a:t>policy, regulation, or decision officially adopted by the governing body or informally adopted by custom or practice</a:t>
            </a:r>
            <a:r>
              <a:rPr lang="en-US" sz="1800" dirty="0">
                <a:solidFill>
                  <a:srgbClr val="FFFFFF"/>
                </a:solidFill>
                <a:latin typeface="Times New Roman" panose="02020603050405020304" pitchFamily="18" charset="0"/>
                <a:cs typeface="Times New Roman" panose="02020603050405020304" pitchFamily="18" charset="0"/>
              </a:rPr>
              <a:t>.  </a:t>
            </a:r>
            <a:r>
              <a:rPr lang="en-US" sz="1800" i="1" dirty="0">
                <a:solidFill>
                  <a:srgbClr val="FFFFFF"/>
                </a:solidFill>
                <a:latin typeface="Times New Roman" panose="02020603050405020304" pitchFamily="18" charset="0"/>
                <a:cs typeface="Times New Roman" panose="02020603050405020304" pitchFamily="18" charset="0"/>
              </a:rPr>
              <a:t>Monell v. New York City Dep't of Soc. Servs</a:t>
            </a:r>
            <a:r>
              <a:rPr lang="en-US" sz="1800" dirty="0">
                <a:solidFill>
                  <a:srgbClr val="FFFFFF"/>
                </a:solidFill>
                <a:latin typeface="Times New Roman" panose="02020603050405020304" pitchFamily="18" charset="0"/>
                <a:cs typeface="Times New Roman" panose="02020603050405020304" pitchFamily="18" charset="0"/>
              </a:rPr>
              <a:t>., 436 U.S. 658, 694, (1978). </a:t>
            </a:r>
          </a:p>
          <a:p>
            <a:pPr marL="173038" indent="-173038">
              <a:buNone/>
              <a:tabLst>
                <a:tab pos="461963" algn="l"/>
              </a:tabLst>
            </a:pPr>
            <a:r>
              <a:rPr lang="en-US" sz="2200" dirty="0">
                <a:solidFill>
                  <a:srgbClr val="FFFFFF"/>
                </a:solidFill>
                <a:latin typeface="Times New Roman" panose="02020603050405020304" pitchFamily="18" charset="0"/>
                <a:cs typeface="Times New Roman" panose="02020603050405020304" pitchFamily="18" charset="0"/>
              </a:rPr>
              <a:t>		Upon identifying a policy or custom, a plaintiff must establish that the municipality maintained the policy or custom with “</a:t>
            </a:r>
            <a:r>
              <a:rPr lang="en-US" sz="2200" b="1" dirty="0">
                <a:solidFill>
                  <a:srgbClr val="FFFFFF"/>
                </a:solidFill>
                <a:latin typeface="Times New Roman" panose="02020603050405020304" pitchFamily="18" charset="0"/>
                <a:cs typeface="Times New Roman" panose="02020603050405020304" pitchFamily="18" charset="0"/>
              </a:rPr>
              <a:t>deliberate indifference</a:t>
            </a:r>
            <a:r>
              <a:rPr lang="en-US" sz="2200" dirty="0">
                <a:solidFill>
                  <a:srgbClr val="FFFFFF"/>
                </a:solidFill>
                <a:latin typeface="Times New Roman" panose="02020603050405020304" pitchFamily="18" charset="0"/>
                <a:cs typeface="Times New Roman" panose="02020603050405020304" pitchFamily="18" charset="0"/>
              </a:rPr>
              <a:t>” to the constitutional deprivations that the policy or custom caused.  </a:t>
            </a:r>
            <a:r>
              <a:rPr lang="en-US" sz="2200" i="1" dirty="0">
                <a:solidFill>
                  <a:srgbClr val="FFFFFF"/>
                </a:solidFill>
                <a:latin typeface="Times New Roman" panose="02020603050405020304" pitchFamily="18" charset="0"/>
                <a:cs typeface="Times New Roman" panose="02020603050405020304" pitchFamily="18" charset="0"/>
              </a:rPr>
              <a:t>City of Canton v. Harris</a:t>
            </a:r>
            <a:r>
              <a:rPr lang="en-US" sz="2200" dirty="0">
                <a:solidFill>
                  <a:srgbClr val="FFFFFF"/>
                </a:solidFill>
                <a:latin typeface="Times New Roman" panose="02020603050405020304" pitchFamily="18" charset="0"/>
                <a:cs typeface="Times New Roman" panose="02020603050405020304" pitchFamily="18" charset="0"/>
              </a:rPr>
              <a:t>, 489 U.S. 378, 389, (1989).  </a:t>
            </a:r>
          </a:p>
          <a:p>
            <a:pPr marL="173038" indent="0">
              <a:buNone/>
              <a:tabLst>
                <a:tab pos="461963" algn="l"/>
              </a:tabLst>
            </a:pPr>
            <a:r>
              <a:rPr lang="en-US" sz="2200" dirty="0">
                <a:solidFill>
                  <a:srgbClr val="FFFFFF"/>
                </a:solidFill>
                <a:latin typeface="Times New Roman" panose="02020603050405020304" pitchFamily="18" charset="0"/>
                <a:cs typeface="Times New Roman" panose="02020603050405020304" pitchFamily="18" charset="0"/>
              </a:rPr>
              <a:t>	In addition, a plaintiff must prove that the municipal policy or custom </a:t>
            </a:r>
            <a:r>
              <a:rPr lang="en-US" sz="2200" b="1" dirty="0">
                <a:solidFill>
                  <a:srgbClr val="FFFFFF"/>
                </a:solidFill>
                <a:latin typeface="Times New Roman" panose="02020603050405020304" pitchFamily="18" charset="0"/>
                <a:cs typeface="Times New Roman" panose="02020603050405020304" pitchFamily="18" charset="0"/>
              </a:rPr>
              <a:t>proximately caused </a:t>
            </a:r>
            <a:r>
              <a:rPr lang="en-US" sz="2200" dirty="0">
                <a:solidFill>
                  <a:srgbClr val="FFFFFF"/>
                </a:solidFill>
                <a:latin typeface="Times New Roman" panose="02020603050405020304" pitchFamily="18" charset="0"/>
                <a:cs typeface="Times New Roman" panose="02020603050405020304" pitchFamily="18" charset="0"/>
              </a:rPr>
              <a:t>her constitutional injuries. </a:t>
            </a:r>
            <a:r>
              <a:rPr lang="en-US" sz="2200" i="1" dirty="0">
                <a:solidFill>
                  <a:srgbClr val="FFFFFF"/>
                </a:solidFill>
                <a:latin typeface="Times New Roman" panose="02020603050405020304" pitchFamily="18" charset="0"/>
                <a:cs typeface="Times New Roman" panose="02020603050405020304" pitchFamily="18" charset="0"/>
              </a:rPr>
              <a:t>Beck v. City of Pittsburgh</a:t>
            </a:r>
            <a:r>
              <a:rPr lang="en-US" sz="2200" dirty="0">
                <a:solidFill>
                  <a:srgbClr val="FFFFFF"/>
                </a:solidFill>
                <a:latin typeface="Times New Roman" panose="02020603050405020304" pitchFamily="18" charset="0"/>
                <a:cs typeface="Times New Roman" panose="02020603050405020304" pitchFamily="18" charset="0"/>
              </a:rPr>
              <a:t>, 89 F.3d 966, 972 n. 6 (3d Cir.1996).  </a:t>
            </a:r>
          </a:p>
          <a:p>
            <a:endParaRPr lang="en-US" sz="1600" dirty="0">
              <a:solidFill>
                <a:srgbClr val="FFFFFF"/>
              </a:solidFill>
            </a:endParaRPr>
          </a:p>
          <a:p>
            <a:endParaRPr lang="en-US" sz="1100" dirty="0">
              <a:solidFill>
                <a:srgbClr val="FFFFFF"/>
              </a:solidFill>
            </a:endParaRPr>
          </a:p>
        </p:txBody>
      </p:sp>
      <p:sp>
        <p:nvSpPr>
          <p:cNvPr id="4" name="TextBox 3">
            <a:extLst>
              <a:ext uri="{FF2B5EF4-FFF2-40B4-BE49-F238E27FC236}">
                <a16:creationId xmlns:a16="http://schemas.microsoft.com/office/drawing/2014/main" id="{EBE9B02D-E0A2-49A1-99B4-60C5731772D9}"/>
              </a:ext>
            </a:extLst>
          </p:cNvPr>
          <p:cNvSpPr txBox="1"/>
          <p:nvPr/>
        </p:nvSpPr>
        <p:spPr>
          <a:xfrm>
            <a:off x="6651057" y="249382"/>
            <a:ext cx="539014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Unconstitutional Policies &amp; Customs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FF6AAEE-6E06-4493-98E9-9532BA830164}"/>
              </a:ext>
            </a:extLst>
          </p:cNvPr>
          <p:cNvPicPr>
            <a:picLocks noChangeAspect="1"/>
          </p:cNvPicPr>
          <p:nvPr/>
        </p:nvPicPr>
        <p:blipFill>
          <a:blip r:embed="rId3"/>
          <a:stretch>
            <a:fillRect/>
          </a:stretch>
        </p:blipFill>
        <p:spPr>
          <a:xfrm>
            <a:off x="10986051" y="6502605"/>
            <a:ext cx="1205947" cy="355395"/>
          </a:xfrm>
          <a:prstGeom prst="rect">
            <a:avLst/>
          </a:prstGeom>
        </p:spPr>
      </p:pic>
    </p:spTree>
    <p:extLst>
      <p:ext uri="{BB962C8B-B14F-4D97-AF65-F5344CB8AC3E}">
        <p14:creationId xmlns:p14="http://schemas.microsoft.com/office/powerpoint/2010/main" val="264790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3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CE33-9AFB-4369-A71D-61DCCC718F04}"/>
              </a:ext>
            </a:extLst>
          </p:cNvPr>
          <p:cNvSpPr>
            <a:spLocks noGrp="1"/>
          </p:cNvSpPr>
          <p:nvPr>
            <p:ph type="title"/>
          </p:nvPr>
        </p:nvSpPr>
        <p:spPr>
          <a:xfrm>
            <a:off x="838200" y="500062"/>
            <a:ext cx="10515600" cy="1325563"/>
          </a:xfrm>
        </p:spPr>
        <p:txBody>
          <a:bodyPr/>
          <a:lstStyle/>
          <a:p>
            <a:pPr algn="ctr"/>
            <a:r>
              <a:rPr lang="en-US" dirty="0">
                <a:latin typeface="Times New Roman" panose="02020603050405020304" pitchFamily="18" charset="0"/>
                <a:cs typeface="Times New Roman" panose="02020603050405020304" pitchFamily="18" charset="0"/>
              </a:rPr>
              <a:t>The Roles of the Chief &amp; Governing Body </a:t>
            </a:r>
          </a:p>
        </p:txBody>
      </p:sp>
      <p:sp>
        <p:nvSpPr>
          <p:cNvPr id="3" name="Content Placeholder 2">
            <a:extLst>
              <a:ext uri="{FF2B5EF4-FFF2-40B4-BE49-F238E27FC236}">
                <a16:creationId xmlns:a16="http://schemas.microsoft.com/office/drawing/2014/main" id="{185B3670-6EDE-45B9-A826-8BE579E0C252}"/>
              </a:ext>
            </a:extLst>
          </p:cNvPr>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Pursuant to Pennsylvania law, municipal policymaking authority with respect to the police department lies with Township Boards of Supervisors/Commissioners and Borough Councils. </a:t>
            </a:r>
          </a:p>
          <a:p>
            <a:pPr algn="just"/>
            <a:r>
              <a:rPr lang="en-US" i="1" dirty="0">
                <a:latin typeface="Times New Roman" panose="02020603050405020304" pitchFamily="18" charset="0"/>
                <a:cs typeface="Times New Roman" panose="02020603050405020304" pitchFamily="18" charset="0"/>
              </a:rPr>
              <a:t>Santiago v. Warminster Twp</a:t>
            </a:r>
            <a:r>
              <a:rPr lang="en-US" dirty="0">
                <a:latin typeface="Times New Roman" panose="02020603050405020304" pitchFamily="18" charset="0"/>
                <a:cs typeface="Times New Roman" panose="02020603050405020304" pitchFamily="18" charset="0"/>
              </a:rPr>
              <a:t>., 629 F.3d 121, 135 n. 11 (3d Cir. 2010). (53 Pa. Stat. Ann. § 66902 vests authority over the organization and supervision of township police officers with the township board of supervisors)</a:t>
            </a:r>
          </a:p>
          <a:p>
            <a:pPr algn="just"/>
            <a:r>
              <a:rPr lang="en-US" i="1" dirty="0">
                <a:latin typeface="Times New Roman" panose="02020603050405020304" pitchFamily="18" charset="0"/>
                <a:cs typeface="Times New Roman" panose="02020603050405020304" pitchFamily="18" charset="0"/>
              </a:rPr>
              <a:t>Ray v. Civil Service </a:t>
            </a:r>
            <a:r>
              <a:rPr lang="en-US" i="1" dirty="0" err="1">
                <a:latin typeface="Times New Roman" panose="02020603050405020304" pitchFamily="18" charset="0"/>
                <a:cs typeface="Times New Roman" panose="02020603050405020304" pitchFamily="18" charset="0"/>
              </a:rPr>
              <a:t>Com’n</a:t>
            </a:r>
            <a:r>
              <a:rPr lang="en-US" i="1" dirty="0">
                <a:latin typeface="Times New Roman" panose="02020603050405020304" pitchFamily="18" charset="0"/>
                <a:cs typeface="Times New Roman" panose="02020603050405020304" pitchFamily="18" charset="0"/>
              </a:rPr>
              <a:t> of Borough of Darby</a:t>
            </a:r>
            <a:r>
              <a:rPr lang="en-US" dirty="0">
                <a:latin typeface="Times New Roman" panose="02020603050405020304" pitchFamily="18" charset="0"/>
                <a:cs typeface="Times New Roman" panose="02020603050405020304" pitchFamily="18" charset="0"/>
              </a:rPr>
              <a:t>, 131 A.3d 1012 (2016)(Police chief lacked authority to suspend police officer's employment; although section of civil service ordinance purported to delegate borough council's power to suspend officers to police chief, borough council had no authority under former borough code to delegate either its own suspension authority to the police chief or to delegate the mayor's limited authority to temporarily suspend a police officer when the borough council was not in session)</a:t>
            </a:r>
          </a:p>
        </p:txBody>
      </p:sp>
    </p:spTree>
    <p:extLst>
      <p:ext uri="{BB962C8B-B14F-4D97-AF65-F5344CB8AC3E}">
        <p14:creationId xmlns:p14="http://schemas.microsoft.com/office/powerpoint/2010/main" val="223692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3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CE33-9AFB-4369-A71D-61DCCC718F0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Role of the Governing Body </a:t>
            </a:r>
          </a:p>
        </p:txBody>
      </p:sp>
      <p:sp>
        <p:nvSpPr>
          <p:cNvPr id="3" name="Content Placeholder 2">
            <a:extLst>
              <a:ext uri="{FF2B5EF4-FFF2-40B4-BE49-F238E27FC236}">
                <a16:creationId xmlns:a16="http://schemas.microsoft.com/office/drawing/2014/main" id="{185B3670-6EDE-45B9-A826-8BE579E0C252}"/>
              </a:ext>
            </a:extLst>
          </p:cNvPr>
          <p:cNvSpPr>
            <a:spLocks noGrp="1"/>
          </p:cNvSpPr>
          <p:nvPr>
            <p:ph idx="1"/>
          </p:nvPr>
        </p:nvSpPr>
        <p:spPr/>
        <p:txBody>
          <a:bodyPr>
            <a:normAutofit/>
          </a:bodyPr>
          <a:lstStyle/>
          <a:p>
            <a:pPr marL="0" marR="0" algn="just">
              <a:lnSpc>
                <a:spcPct val="107000"/>
              </a:lnSpc>
              <a:spcBef>
                <a:spcPts val="0"/>
              </a:spcBef>
              <a:spcAft>
                <a:spcPts val="800"/>
              </a:spcAft>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“Santiago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instructs against the presumption that all municipal police chiefs in the Commonwealth are final policymakers. And, the relevant portions of the Pennsylvania Borough Code indicate that a borough Police Chief is not a final policymaker.”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Kocher v.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Larksville</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Borough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926 F.Supp.2d 579 (2013)</a:t>
            </a:r>
          </a:p>
        </p:txBody>
      </p:sp>
    </p:spTree>
    <p:extLst>
      <p:ext uri="{BB962C8B-B14F-4D97-AF65-F5344CB8AC3E}">
        <p14:creationId xmlns:p14="http://schemas.microsoft.com/office/powerpoint/2010/main" val="12678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1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E875-2847-45A8-8340-4F373AA0EDF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CASE STUDY</a:t>
            </a:r>
          </a:p>
        </p:txBody>
      </p:sp>
      <p:sp>
        <p:nvSpPr>
          <p:cNvPr id="3" name="Content Placeholder 2">
            <a:extLst>
              <a:ext uri="{FF2B5EF4-FFF2-40B4-BE49-F238E27FC236}">
                <a16:creationId xmlns:a16="http://schemas.microsoft.com/office/drawing/2014/main" id="{A3A730FF-9F61-4756-B15A-1BABB05C1326}"/>
              </a:ext>
            </a:extLst>
          </p:cNvPr>
          <p:cNvSpPr>
            <a:spLocks noGrp="1"/>
          </p:cNvSpPr>
          <p:nvPr>
            <p:ph idx="1"/>
          </p:nvPr>
        </p:nvSpPr>
        <p:spPr>
          <a:xfrm>
            <a:off x="838200" y="1690688"/>
            <a:ext cx="10515600" cy="4486275"/>
          </a:xfrm>
        </p:spPr>
        <p:txBody>
          <a:bodyPr>
            <a:normAutofit/>
          </a:bodyPr>
          <a:lstStyle/>
          <a:p>
            <a:pPr marL="0" marR="0" algn="ctr">
              <a:lnSpc>
                <a:spcPct val="107000"/>
              </a:lnSpc>
              <a:spcBef>
                <a:spcPts val="500"/>
              </a:spcBef>
              <a:spcAft>
                <a:spcPts val="0"/>
              </a:spcAft>
            </a:pPr>
            <a:endParaRPr lang="en-US" sz="1800" dirty="0">
              <a:solidFill>
                <a:srgbClr val="000000"/>
              </a:solidFill>
              <a:latin typeface="Georgia" panose="02040502050405020303" pitchFamily="18" charset="0"/>
              <a:ea typeface="Times New Roman" panose="02020603050405020304" pitchFamily="18" charset="0"/>
              <a:cs typeface="Georgia" panose="02040502050405020303" pitchFamily="18" charset="0"/>
            </a:endParaRPr>
          </a:p>
          <a:p>
            <a:pPr marL="0" marR="0" indent="0" algn="ctr">
              <a:lnSpc>
                <a:spcPct val="107000"/>
              </a:lnSpc>
              <a:spcBef>
                <a:spcPts val="500"/>
              </a:spcBef>
              <a:spcAft>
                <a:spcPts val="0"/>
              </a:spcAft>
              <a:buNone/>
            </a:pPr>
            <a:r>
              <a:rPr lang="en-US" sz="2000"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rPr>
              <a:t>2017 WL 839467</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0"/>
              </a:spcAft>
              <a:buNone/>
            </a:pPr>
            <a:r>
              <a:rPr lang="en-US" sz="2000"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rPr>
              <a:t>United States District Court, M.D. Pennsylvania.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76200" indent="0" algn="ctr">
              <a:lnSpc>
                <a:spcPct val="107000"/>
              </a:lnSpc>
              <a:spcBef>
                <a:spcPts val="1200"/>
              </a:spcBef>
              <a:spcAft>
                <a:spcPts val="0"/>
              </a:spcAft>
              <a:buNone/>
            </a:pPr>
            <a:r>
              <a:rPr lang="en-US" sz="2000"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Michael </a:t>
            </a:r>
            <a:r>
              <a:rPr lang="en-US" sz="2000" b="1"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SAUERS</a:t>
            </a:r>
            <a:r>
              <a:rPr lang="en-US" sz="2000"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 individually and as Administrator of the Estate of Carola R. </a:t>
            </a:r>
            <a:r>
              <a:rPr lang="en-US" sz="2000" b="1"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Sauers</a:t>
            </a:r>
            <a:r>
              <a:rPr lang="en-US" sz="2000"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 Deceased, Plaintiff</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76200" indent="0" algn="ctr">
              <a:lnSpc>
                <a:spcPct val="107000"/>
              </a:lnSpc>
              <a:spcBef>
                <a:spcPts val="0"/>
              </a:spcBef>
              <a:spcAft>
                <a:spcPts val="0"/>
              </a:spcAft>
              <a:buNone/>
            </a:pPr>
            <a:r>
              <a:rPr lang="en-US" sz="2000"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v.</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76200" indent="0" algn="ctr">
              <a:lnSpc>
                <a:spcPct val="107000"/>
              </a:lnSpc>
              <a:spcBef>
                <a:spcPts val="0"/>
              </a:spcBef>
              <a:spcAft>
                <a:spcPts val="1200"/>
              </a:spcAft>
              <a:buNone/>
            </a:pPr>
            <a:r>
              <a:rPr lang="en-US" sz="2000"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Stephen HOMANKO, </a:t>
            </a:r>
            <a:r>
              <a:rPr lang="en-US" sz="2000" u="none" strike="noStrike" dirty="0">
                <a:solidFill>
                  <a:srgbClr val="0E568C"/>
                </a:solidFill>
                <a:effectLst/>
                <a:latin typeface="Georgia" panose="02040502050405020303" pitchFamily="18" charset="0"/>
                <a:ea typeface="Times New Roman" panose="02020603050405020304" pitchFamily="18" charset="0"/>
                <a:cs typeface="Georgia" panose="02040502050405020303" pitchFamily="18" charset="0"/>
                <a:hlinkClick r:id="rId2"/>
              </a:rPr>
              <a:t>Borough of Nesquehoning</a:t>
            </a:r>
            <a:r>
              <a:rPr lang="en-US" sz="2000"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 and Sean </a:t>
            </a:r>
            <a:r>
              <a:rPr lang="en-US" sz="2000" b="1"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Smith</a:t>
            </a:r>
            <a:r>
              <a:rPr lang="en-US" sz="2000" dirty="0">
                <a:solidFill>
                  <a:srgbClr val="252525"/>
                </a:solidFill>
                <a:effectLst/>
                <a:latin typeface="Georgia" panose="02040502050405020303" pitchFamily="18" charset="0"/>
                <a:ea typeface="Times New Roman" panose="02020603050405020304" pitchFamily="18" charset="0"/>
                <a:cs typeface="Georgia" panose="02040502050405020303" pitchFamily="18" charset="0"/>
              </a:rPr>
              <a:t>, Defendants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0"/>
              </a:spcAft>
              <a:buNone/>
            </a:pPr>
            <a:r>
              <a:rPr lang="en-US" sz="2000"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rPr>
              <a:t>No. 3:16cv811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0"/>
              </a:spcAft>
              <a:buNone/>
            </a:pPr>
            <a:r>
              <a:rPr lang="en-US" sz="2000"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1000"/>
              </a:spcAft>
              <a:buNone/>
            </a:pPr>
            <a:r>
              <a:rPr lang="en-US" sz="2000"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rPr>
              <a:t>Signed 03/03/2017</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5901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D0DC-7872-4C8A-9CA8-39166E800BF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691288-843B-4B63-A602-1284FF630B36}"/>
              </a:ext>
            </a:extLst>
          </p:cNvPr>
          <p:cNvPicPr>
            <a:picLocks noGrp="1" noChangeAspect="1"/>
          </p:cNvPicPr>
          <p:nvPr>
            <p:ph idx="1"/>
          </p:nvPr>
        </p:nvPicPr>
        <p:blipFill>
          <a:blip r:embed="rId2"/>
          <a:stretch>
            <a:fillRect/>
          </a:stretch>
        </p:blipFill>
        <p:spPr>
          <a:xfrm>
            <a:off x="342900" y="-26889"/>
            <a:ext cx="11430000" cy="6884890"/>
          </a:xfrm>
          <a:prstGeom prst="rect">
            <a:avLst/>
          </a:prstGeom>
        </p:spPr>
      </p:pic>
    </p:spTree>
    <p:extLst>
      <p:ext uri="{BB962C8B-B14F-4D97-AF65-F5344CB8AC3E}">
        <p14:creationId xmlns:p14="http://schemas.microsoft.com/office/powerpoint/2010/main" val="79025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3A95-FDCF-4AEE-B3D4-87C5B7B4CEB9}"/>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BBFC9C18-36F1-4279-94C2-C838BA4CED9E}"/>
              </a:ext>
            </a:extLst>
          </p:cNvPr>
          <p:cNvPicPr>
            <a:picLocks noGrp="1" noChangeAspect="1"/>
          </p:cNvPicPr>
          <p:nvPr>
            <p:ph idx="1"/>
          </p:nvPr>
        </p:nvPicPr>
        <p:blipFill>
          <a:blip r:embed="rId2"/>
          <a:stretch>
            <a:fillRect/>
          </a:stretch>
        </p:blipFill>
        <p:spPr>
          <a:xfrm>
            <a:off x="-1" y="0"/>
            <a:ext cx="11433285" cy="6858000"/>
          </a:xfrm>
          <a:prstGeom prst="rect">
            <a:avLst/>
          </a:prstGeom>
        </p:spPr>
      </p:pic>
    </p:spTree>
    <p:extLst>
      <p:ext uri="{BB962C8B-B14F-4D97-AF65-F5344CB8AC3E}">
        <p14:creationId xmlns:p14="http://schemas.microsoft.com/office/powerpoint/2010/main" val="3071373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BA86-F590-437B-87A8-F82E4468970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393D5EE-3D67-432B-80AF-FE8A6F8D37C9}"/>
              </a:ext>
            </a:extLst>
          </p:cNvPr>
          <p:cNvPicPr>
            <a:picLocks noGrp="1" noChangeAspect="1"/>
          </p:cNvPicPr>
          <p:nvPr>
            <p:ph idx="1"/>
          </p:nvPr>
        </p:nvPicPr>
        <p:blipFill>
          <a:blip r:embed="rId2"/>
          <a:stretch>
            <a:fillRect/>
          </a:stretch>
        </p:blipFill>
        <p:spPr>
          <a:xfrm>
            <a:off x="509287" y="0"/>
            <a:ext cx="11173426" cy="6285053"/>
          </a:xfrm>
          <a:prstGeom prst="rect">
            <a:avLst/>
          </a:prstGeom>
        </p:spPr>
      </p:pic>
    </p:spTree>
    <p:extLst>
      <p:ext uri="{BB962C8B-B14F-4D97-AF65-F5344CB8AC3E}">
        <p14:creationId xmlns:p14="http://schemas.microsoft.com/office/powerpoint/2010/main" val="330912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CA67-2646-40E5-BABF-65AE903004E1}"/>
              </a:ext>
            </a:extLst>
          </p:cNvPr>
          <p:cNvSpPr>
            <a:spLocks noGrp="1"/>
          </p:cNvSpPr>
          <p:nvPr>
            <p:ph type="title"/>
          </p:nvPr>
        </p:nvSpPr>
        <p:spPr>
          <a:xfrm>
            <a:off x="0" y="0"/>
            <a:ext cx="12192000" cy="6991350"/>
          </a:xfrm>
          <a:gradFill>
            <a:gsLst>
              <a:gs pos="0">
                <a:srgbClr val="002060"/>
              </a:gs>
              <a:gs pos="11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p:spPr>
        <p:txBody>
          <a:bodyPr>
            <a:normAutofit/>
          </a:bodyPr>
          <a:lstStyle/>
          <a:p>
            <a:pPr marR="0" lvl="0" defTabSz="914400" rtl="0" eaLnBrk="1" fontAlgn="auto" latinLnBrk="0" hangingPunct="1">
              <a:lnSpc>
                <a:spcPct val="90000"/>
              </a:lnSpc>
              <a:spcBef>
                <a:spcPts val="1000"/>
              </a:spcBef>
              <a:spcAft>
                <a:spcPts val="0"/>
              </a:spcAft>
              <a:buClrTx/>
              <a:buSzTx/>
              <a:tabLst/>
              <a:defRPr/>
            </a:pPr>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PROCEDURE FOR THE INVESTIGATION OF COMPLAINTS</a:t>
            </a:r>
            <a:br>
              <a:rPr lang="en-US" sz="32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Chief of Police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 conduct the administrative internal affairs 	investigation; however, [the governing body]  shall determine whether the 	Chief should not do so for reasons that include, but are not limited to, a 		conflict of interest; in such case, [the governing body] reserves its authority 	to designate another qualified person to conduct the investigation consistent 	with the terms of this policy and applicable law.</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[governing body] shall ensure that its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adjudicatory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function is kept 		separate from the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investigatory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prosecutorial</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functions during the 	course of the internal affairs investigation. </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03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E2F3-BDA4-450B-8CE5-C6448A435FF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9145F10-CC37-46C5-A766-B475B49AC8F0}"/>
              </a:ext>
            </a:extLst>
          </p:cNvPr>
          <p:cNvPicPr>
            <a:picLocks noGrp="1" noChangeAspect="1"/>
          </p:cNvPicPr>
          <p:nvPr>
            <p:ph idx="1"/>
          </p:nvPr>
        </p:nvPicPr>
        <p:blipFill>
          <a:blip r:embed="rId2"/>
          <a:stretch>
            <a:fillRect/>
          </a:stretch>
        </p:blipFill>
        <p:spPr>
          <a:xfrm>
            <a:off x="0" y="20294"/>
            <a:ext cx="12192000" cy="6858002"/>
          </a:xfrm>
          <a:prstGeom prst="rect">
            <a:avLst/>
          </a:prstGeom>
        </p:spPr>
      </p:pic>
    </p:spTree>
    <p:extLst>
      <p:ext uri="{BB962C8B-B14F-4D97-AF65-F5344CB8AC3E}">
        <p14:creationId xmlns:p14="http://schemas.microsoft.com/office/powerpoint/2010/main" val="232059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1D760-0B9B-46CA-933C-82B1ABA172F8}"/>
              </a:ext>
            </a:extLst>
          </p:cNvPr>
          <p:cNvSpPr txBox="1"/>
          <p:nvPr/>
        </p:nvSpPr>
        <p:spPr>
          <a:xfrm>
            <a:off x="2266950" y="222632"/>
            <a:ext cx="6400800" cy="64127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algn="ctr">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RESOLUTION #2021-___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RESOLUTION ADOPTING THE POLICE DEPARTMENT’S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INTERNAL AFFAIRS 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WHEREAS,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acknowledges the need for a clear chain of command and procedures to investigate allegations of police neglect and misconduct, to impose discipline and to protect the due process rights of police personnel charged with misconduct and/or neglect pursuant to federal and state law;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NOW, THEREBY, BE IT RESOLVED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that on this    day of      2021, the Commission hereby adopts the Police Department’s Internal Affairs Policy, a true and correct copy of which is attached hereto as Exhibit “A.”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Duly presented, adopted and approved at a meeting of the         held this     day of </a:t>
            </a: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0" marR="0" indent="457200">
              <a:spcBef>
                <a:spcPts val="0"/>
              </a:spcBef>
              <a:spcAft>
                <a:spcPts val="0"/>
              </a:spcAft>
            </a:pPr>
            <a:r>
              <a:rPr lang="en-US" sz="1200" b="1" dirty="0">
                <a:effectLst/>
                <a:latin typeface="Times New Roman" panose="02020603050405020304" pitchFamily="18" charset="0"/>
                <a:ea typeface="Times New Roman" panose="02020603050405020304" pitchFamily="18" charset="0"/>
              </a:rPr>
              <a:t>BOROUGH </a:t>
            </a:r>
            <a:endParaRPr lang="en-US" sz="1200" dirty="0">
              <a:effectLst/>
              <a:latin typeface="Times New Roman" panose="02020603050405020304" pitchFamily="18" charset="0"/>
              <a:ea typeface="Times New Roman" panose="02020603050405020304" pitchFamily="18" charset="0"/>
            </a:endParaRPr>
          </a:p>
          <a:p>
            <a:pPr marL="1371600" marR="0" indent="45720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371600" marR="0" indent="45720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371600" marR="0" indent="457200">
              <a:spcBef>
                <a:spcPts val="0"/>
              </a:spcBef>
              <a:spcAft>
                <a:spcPts val="0"/>
              </a:spcAft>
            </a:pPr>
            <a:r>
              <a:rPr lang="en-US" sz="1200" b="1" dirty="0">
                <a:effectLst/>
                <a:latin typeface="Times New Roman" panose="02020603050405020304" pitchFamily="18" charset="0"/>
                <a:ea typeface="Times New Roman" panose="02020603050405020304" pitchFamily="18" charset="0"/>
              </a:rPr>
              <a:t>________________________________</a:t>
            </a:r>
            <a:endParaRPr lang="en-US" sz="1200" dirty="0">
              <a:effectLst/>
              <a:latin typeface="Times New Roman" panose="02020603050405020304" pitchFamily="18" charset="0"/>
              <a:ea typeface="Times New Roman" panose="02020603050405020304" pitchFamily="18" charset="0"/>
            </a:endParaRPr>
          </a:p>
          <a:p>
            <a:pPr marL="1200150" marR="0" indent="628650">
              <a:spcBef>
                <a:spcPts val="0"/>
              </a:spcBef>
              <a:spcAft>
                <a:spcPts val="0"/>
              </a:spcAft>
            </a:pPr>
            <a:r>
              <a:rPr lang="en-US" sz="1200" dirty="0">
                <a:effectLst/>
                <a:latin typeface="Times New Roman" panose="02020603050405020304" pitchFamily="18" charset="0"/>
                <a:ea typeface="Times New Roman" panose="02020603050405020304" pitchFamily="18" charset="0"/>
              </a:rPr>
              <a:t>                  , President</a:t>
            </a:r>
            <a:br>
              <a:rPr lang="en-US" sz="1200" dirty="0">
                <a:effectLst/>
                <a:latin typeface="Times New Roman" panose="02020603050405020304" pitchFamily="18" charset="0"/>
                <a:ea typeface="Times New Roman" panose="02020603050405020304" pitchFamily="18" charset="0"/>
              </a:rPr>
            </a:b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2286000" marR="0" indent="45720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ATTEST: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________________________________</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Secretary</a:t>
            </a:r>
          </a:p>
          <a:p>
            <a:pPr marL="0" marR="0" algn="just">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5841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BB03C77-4D1D-458F-937E-11E89F2968DF}"/>
              </a:ext>
            </a:extLst>
          </p:cNvPr>
          <p:cNvSpPr txBox="1">
            <a:spLocks/>
          </p:cNvSpPr>
          <p:nvPr/>
        </p:nvSpPr>
        <p:spPr>
          <a:xfrm>
            <a:off x="8091791" y="166546"/>
            <a:ext cx="3797213" cy="437322"/>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fontAlgn="auto">
              <a:spcBef>
                <a:spcPct val="0"/>
              </a:spcBef>
              <a:spcAft>
                <a:spcPts val="200"/>
              </a:spcAft>
              <a:buClr>
                <a:srgbClr val="6F6F74"/>
              </a:buClr>
              <a:buSzPct val="100000"/>
              <a:buNone/>
              <a:tabLst/>
              <a:defRPr/>
            </a:pPr>
            <a:r>
              <a:rPr kumimoji="0" lang="en-US" b="1" i="0" u="none" strike="noStrike"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Christopher P. Gerber, Esquire</a:t>
            </a:r>
          </a:p>
        </p:txBody>
      </p:sp>
      <p:sp>
        <p:nvSpPr>
          <p:cNvPr id="2" name="TextBox 1">
            <a:extLst>
              <a:ext uri="{FF2B5EF4-FFF2-40B4-BE49-F238E27FC236}">
                <a16:creationId xmlns:a16="http://schemas.microsoft.com/office/drawing/2014/main" id="{4FC95381-D624-4DCD-A9CB-259372CD475E}"/>
              </a:ext>
            </a:extLst>
          </p:cNvPr>
          <p:cNvSpPr txBox="1"/>
          <p:nvPr/>
        </p:nvSpPr>
        <p:spPr>
          <a:xfrm>
            <a:off x="8091791" y="630372"/>
            <a:ext cx="3932508" cy="5597256"/>
          </a:xfrm>
          <a:prstGeom prst="rect">
            <a:avLst/>
          </a:prstGeom>
        </p:spPr>
        <p:txBody>
          <a:bodyPr vert="horz" lIns="91440" tIns="45720" rIns="91440" bIns="45720" rtlCol="0">
            <a:noAutofit/>
          </a:bodyPr>
          <a:lstStyle/>
          <a:p>
            <a:pPr algn="just">
              <a:lnSpc>
                <a:spcPct val="90000"/>
              </a:lnSpc>
              <a:spcAft>
                <a:spcPts val="600"/>
              </a:spcAft>
            </a:pPr>
            <a:r>
              <a:rPr lang="en-US" sz="1700" dirty="0">
                <a:latin typeface="Times New Roman" panose="02020603050405020304" pitchFamily="18" charset="0"/>
                <a:cs typeface="Times New Roman" panose="02020603050405020304" pitchFamily="18" charset="0"/>
              </a:rPr>
              <a:t>Mr. Gerber is a partner with the law firm of Siana Law located in Chester Springs, Pennsylvania. He advises public employers and their police departments involved in civil rights litigation as well as labor and employment matters before all levels of the federal and state court system. </a:t>
            </a:r>
          </a:p>
          <a:p>
            <a:pPr algn="just">
              <a:lnSpc>
                <a:spcPct val="90000"/>
              </a:lnSpc>
              <a:spcAft>
                <a:spcPts val="600"/>
              </a:spcAft>
            </a:pPr>
            <a:r>
              <a:rPr lang="en-US" sz="1700" dirty="0">
                <a:latin typeface="Times New Roman" panose="02020603050405020304" pitchFamily="18" charset="0"/>
                <a:cs typeface="Times New Roman" panose="02020603050405020304" pitchFamily="18" charset="0"/>
              </a:rPr>
              <a:t>He is admitted to practice law in the state courts of Pennsylvania and New Jersey as well as the United States District Courts for the Eastern, Middle and Western Districts of Pennsylvania.   Mr. Gerber received his J.D. from Widener University School of Law and his B.A. from Penn State University.  He has been recognized as a "Rising Star" by Super Lawyers magazine. He represents numerous municipal police departments and conducts seminars before a variety of audiences, including PSATS, the Pennsylvania Bar Institute, Chiefs of Police Associations, insurance carriers, municipal solicitors,  and statewide legal education programs.</a:t>
            </a:r>
          </a:p>
        </p:txBody>
      </p:sp>
      <p:pic>
        <p:nvPicPr>
          <p:cNvPr id="8" name="Picture 7" descr="A person in a suit&#10;&#10;Description automatically generated with medium confidence">
            <a:extLst>
              <a:ext uri="{FF2B5EF4-FFF2-40B4-BE49-F238E27FC236}">
                <a16:creationId xmlns:a16="http://schemas.microsoft.com/office/drawing/2014/main" id="{3D0C61FE-C5B2-4DBC-9BDF-AB539826F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08290" cy="6268149"/>
          </a:xfrm>
          <a:prstGeom prst="rect">
            <a:avLst/>
          </a:prstGeom>
        </p:spPr>
      </p:pic>
    </p:spTree>
    <p:extLst>
      <p:ext uri="{BB962C8B-B14F-4D97-AF65-F5344CB8AC3E}">
        <p14:creationId xmlns:p14="http://schemas.microsoft.com/office/powerpoint/2010/main" val="732507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585216"/>
            <a:ext cx="10515600" cy="1325563"/>
          </a:xfrm>
        </p:spPr>
        <p:txBody>
          <a:bodyPr vert="horz" lIns="91440" tIns="45720" rIns="91440" bIns="45720" rtlCol="0" anchor="ctr">
            <a:normAutofit/>
          </a:bodyPr>
          <a:lstStyle/>
          <a:p>
            <a:r>
              <a:rPr lang="en-US" sz="4400" dirty="0">
                <a:solidFill>
                  <a:srgbClr val="FFFFFF"/>
                </a:solidFill>
              </a:rPr>
              <a:t>Questions?</a:t>
            </a:r>
          </a:p>
        </p:txBody>
      </p:sp>
      <p:pic>
        <p:nvPicPr>
          <p:cNvPr id="3074" name="Picture 2" descr="How to Answer the 4 Most Difficult Interview Questions - FlexJobs">
            <a:extLst>
              <a:ext uri="{FF2B5EF4-FFF2-40B4-BE49-F238E27FC236}">
                <a16:creationId xmlns:a16="http://schemas.microsoft.com/office/drawing/2014/main" id="{DEF13E25-7F96-4EF2-ACD7-8DA856691E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07" r="2403"/>
          <a:stretch/>
        </p:blipFill>
        <p:spPr bwMode="auto">
          <a:xfrm>
            <a:off x="548639" y="2496237"/>
            <a:ext cx="4928740" cy="290730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5768" y="2148523"/>
            <a:ext cx="6397593" cy="3660185"/>
          </a:xfrm>
        </p:spPr>
        <p:txBody>
          <a:bodyPr vert="horz" lIns="91440" tIns="45720" rIns="91440" bIns="45720" rtlCol="0" anchor="ctr">
            <a:normAutofit fontScale="77500" lnSpcReduction="20000"/>
          </a:bodyPr>
          <a:lstStyle/>
          <a:p>
            <a:pPr algn="l">
              <a:lnSpc>
                <a:spcPct val="120000"/>
              </a:lnSpc>
              <a:spcBef>
                <a:spcPts val="0"/>
              </a:spcBef>
            </a:pPr>
            <a:r>
              <a:rPr lang="en-US" sz="2900" dirty="0"/>
              <a:t>Christopher P. Gerber, Esquire	</a:t>
            </a:r>
          </a:p>
          <a:p>
            <a:pPr algn="l">
              <a:lnSpc>
                <a:spcPct val="120000"/>
              </a:lnSpc>
              <a:spcBef>
                <a:spcPts val="0"/>
              </a:spcBef>
            </a:pPr>
            <a:r>
              <a:rPr lang="en-US" sz="2900" dirty="0">
                <a:latin typeface="Times New Roman" panose="02020603050405020304" pitchFamily="18" charset="0"/>
                <a:cs typeface="Times New Roman" panose="02020603050405020304" pitchFamily="18" charset="0"/>
                <a:hlinkClick r:id="rId3"/>
              </a:rPr>
              <a:t>cpgerber@sianalaw.com</a:t>
            </a:r>
            <a:r>
              <a:rPr lang="en-US" sz="2900" dirty="0">
                <a:latin typeface="Times New Roman" panose="02020603050405020304" pitchFamily="18" charset="0"/>
                <a:cs typeface="Times New Roman" panose="02020603050405020304" pitchFamily="18" charset="0"/>
              </a:rPr>
              <a:t> </a:t>
            </a:r>
          </a:p>
          <a:p>
            <a:pPr algn="l">
              <a:lnSpc>
                <a:spcPct val="120000"/>
              </a:lnSpc>
              <a:spcBef>
                <a:spcPts val="0"/>
              </a:spcBef>
            </a:pPr>
            <a:endParaRPr lang="en-US" sz="2900" dirty="0">
              <a:latin typeface="Times New Roman" panose="02020603050405020304" pitchFamily="18" charset="0"/>
              <a:cs typeface="Times New Roman" panose="02020603050405020304" pitchFamily="18" charset="0"/>
            </a:endParaRPr>
          </a:p>
          <a:p>
            <a:pPr algn="l">
              <a:lnSpc>
                <a:spcPct val="120000"/>
              </a:lnSpc>
              <a:spcBef>
                <a:spcPts val="0"/>
              </a:spcBef>
            </a:pPr>
            <a:r>
              <a:rPr lang="en-US" sz="2900" dirty="0">
                <a:latin typeface="Times New Roman" panose="02020603050405020304" pitchFamily="18" charset="0"/>
                <a:cs typeface="Times New Roman" panose="02020603050405020304" pitchFamily="18" charset="0"/>
              </a:rPr>
              <a:t>Siana Law</a:t>
            </a:r>
          </a:p>
          <a:p>
            <a:pPr algn="l">
              <a:lnSpc>
                <a:spcPct val="120000"/>
              </a:lnSpc>
              <a:spcBef>
                <a:spcPts val="0"/>
              </a:spcBef>
            </a:pPr>
            <a:r>
              <a:rPr lang="en-US" sz="2900" dirty="0">
                <a:latin typeface="Times New Roman" panose="02020603050405020304" pitchFamily="18" charset="0"/>
                <a:cs typeface="Times New Roman" panose="02020603050405020304" pitchFamily="18" charset="0"/>
              </a:rPr>
              <a:t>Ludwigs Corner Professional Center</a:t>
            </a:r>
          </a:p>
          <a:p>
            <a:pPr algn="l">
              <a:lnSpc>
                <a:spcPct val="120000"/>
              </a:lnSpc>
              <a:spcBef>
                <a:spcPts val="0"/>
              </a:spcBef>
            </a:pPr>
            <a:r>
              <a:rPr lang="en-US" sz="2900" dirty="0">
                <a:latin typeface="Times New Roman" panose="02020603050405020304" pitchFamily="18" charset="0"/>
                <a:cs typeface="Times New Roman" panose="02020603050405020304" pitchFamily="18" charset="0"/>
              </a:rPr>
              <a:t>941 Pottstown Pike, Suite 200</a:t>
            </a:r>
          </a:p>
          <a:p>
            <a:pPr algn="l">
              <a:lnSpc>
                <a:spcPct val="120000"/>
              </a:lnSpc>
              <a:spcBef>
                <a:spcPts val="0"/>
              </a:spcBef>
            </a:pPr>
            <a:r>
              <a:rPr lang="en-US" sz="2900" dirty="0">
                <a:latin typeface="Times New Roman" panose="02020603050405020304" pitchFamily="18" charset="0"/>
                <a:cs typeface="Times New Roman" panose="02020603050405020304" pitchFamily="18" charset="0"/>
              </a:rPr>
              <a:t>Chester Springs, PA 19425</a:t>
            </a:r>
          </a:p>
          <a:p>
            <a:pPr algn="l"/>
            <a:r>
              <a:rPr lang="en-US" sz="2900" dirty="0">
                <a:latin typeface="Times New Roman" panose="02020603050405020304" pitchFamily="18" charset="0"/>
                <a:cs typeface="Times New Roman" panose="02020603050405020304" pitchFamily="18" charset="0"/>
              </a:rPr>
              <a:t>610-321-5500 </a:t>
            </a:r>
          </a:p>
          <a:p>
            <a:pPr algn="l"/>
            <a:r>
              <a:rPr lang="en-US" sz="2900" dirty="0">
                <a:latin typeface="Times New Roman" panose="02020603050405020304" pitchFamily="18" charset="0"/>
                <a:cs typeface="Times New Roman" panose="02020603050405020304" pitchFamily="18" charset="0"/>
                <a:hlinkClick r:id="rId4"/>
              </a:rPr>
              <a:t>www.sianalaw.com</a:t>
            </a:r>
            <a:r>
              <a:rPr lang="en-US" sz="2900" dirty="0">
                <a:latin typeface="Times New Roman" panose="02020603050405020304" pitchFamily="18" charset="0"/>
                <a:cs typeface="Times New Roman" panose="02020603050405020304" pitchFamily="18" charset="0"/>
              </a:rPr>
              <a:t> | </a:t>
            </a:r>
            <a:r>
              <a:rPr lang="en-US" sz="2900" dirty="0">
                <a:latin typeface="Times New Roman" panose="02020603050405020304" pitchFamily="18" charset="0"/>
                <a:cs typeface="Times New Roman" panose="02020603050405020304" pitchFamily="18" charset="0"/>
                <a:hlinkClick r:id="rId5"/>
              </a:rPr>
              <a:t>info@sianalaw.com</a:t>
            </a:r>
            <a:endParaRPr lang="en-US" sz="2900" dirty="0">
              <a:latin typeface="Times New Roman" panose="02020603050405020304" pitchFamily="18" charset="0"/>
              <a:cs typeface="Times New Roman" panose="02020603050405020304" pitchFamily="18" charset="0"/>
            </a:endParaRPr>
          </a:p>
          <a:p>
            <a:pPr algn="l"/>
            <a:r>
              <a:rPr lang="en-US" sz="2900"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EBBEC424-049F-4698-877F-A3AF82411B4A}"/>
              </a:ext>
            </a:extLst>
          </p:cNvPr>
          <p:cNvSpPr txBox="1"/>
          <p:nvPr/>
        </p:nvSpPr>
        <p:spPr>
          <a:xfrm>
            <a:off x="548639" y="5808708"/>
            <a:ext cx="8722070" cy="1015663"/>
          </a:xfrm>
          <a:prstGeom prst="rect">
            <a:avLst/>
          </a:prstGeom>
          <a:noFill/>
        </p:spPr>
        <p:txBody>
          <a:bodyPr wrap="square" rtlCol="0">
            <a:spAutoFit/>
          </a:bodyPr>
          <a:lstStyle/>
          <a:p>
            <a:pPr lvl="0" algn="just">
              <a:spcAft>
                <a:spcPts val="600"/>
              </a:spcAft>
            </a:pPr>
            <a:r>
              <a:rPr lang="en-US" sz="1200" i="1" dirty="0">
                <a:solidFill>
                  <a:prstClr val="white">
                    <a:lumMod val="75000"/>
                  </a:prstClr>
                </a:solidFill>
                <a:latin typeface="Verdana" panose="020B0604030504040204" pitchFamily="34" charset="0"/>
              </a:rPr>
              <a:t>All rights reserved. This publication may not be reproduced without the express written permission of Siana Law. This publication is designed to provide general information relating to the covered subject matter. None of the information is offered, nor should be construed, as legal advice. Although prepared by professionals, this publication should not be utilized as a substitute for professional services in specific situations. If legal advice or other expert assistance is required, the services of a professional should be sought.</a:t>
            </a:r>
            <a:endParaRPr lang="en-US" sz="1200" dirty="0">
              <a:solidFill>
                <a:prstClr val="white">
                  <a:lumMod val="75000"/>
                </a:prstClr>
              </a:solidFill>
              <a:latin typeface="Constantia"/>
            </a:endParaRPr>
          </a:p>
        </p:txBody>
      </p:sp>
    </p:spTree>
    <p:extLst>
      <p:ext uri="{BB962C8B-B14F-4D97-AF65-F5344CB8AC3E}">
        <p14:creationId xmlns:p14="http://schemas.microsoft.com/office/powerpoint/2010/main" val="104276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8A6B-177F-46E4-96D5-A62F665A3F77}"/>
              </a:ext>
            </a:extLst>
          </p:cNvPr>
          <p:cNvSpPr>
            <a:spLocks noGrp="1"/>
          </p:cNvSpPr>
          <p:nvPr>
            <p:ph type="title"/>
          </p:nvPr>
        </p:nvSpPr>
        <p:spPr>
          <a:xfrm>
            <a:off x="838200" y="293274"/>
            <a:ext cx="10515600" cy="1325563"/>
          </a:xfrm>
          <a:noFill/>
        </p:spPr>
        <p:txBody>
          <a:bodyPr/>
          <a:lstStyle/>
          <a:p>
            <a:pPr algn="ctr"/>
            <a:r>
              <a:rPr lang="en-US" dirty="0">
                <a:latin typeface="Times New Roman" panose="02020603050405020304" pitchFamily="18" charset="0"/>
                <a:cs typeface="Times New Roman" panose="02020603050405020304" pitchFamily="18" charset="0"/>
              </a:rPr>
              <a:t>COURSE OBJECTIVES</a:t>
            </a:r>
          </a:p>
        </p:txBody>
      </p:sp>
      <p:sp>
        <p:nvSpPr>
          <p:cNvPr id="3" name="Content Placeholder 2">
            <a:extLst>
              <a:ext uri="{FF2B5EF4-FFF2-40B4-BE49-F238E27FC236}">
                <a16:creationId xmlns:a16="http://schemas.microsoft.com/office/drawing/2014/main" id="{85F76E8D-C56B-4479-826A-EABE9BCB21B1}"/>
              </a:ext>
            </a:extLst>
          </p:cNvPr>
          <p:cNvSpPr>
            <a:spLocks noGrp="1"/>
          </p:cNvSpPr>
          <p:nvPr>
            <p:ph idx="1"/>
          </p:nvPr>
        </p:nvSpPr>
        <p:spPr>
          <a:xfrm>
            <a:off x="838200" y="1618837"/>
            <a:ext cx="10515600" cy="4351338"/>
          </a:xfrm>
        </p:spPr>
        <p:txBody>
          <a:bodyPr>
            <a:normAutofit fontScale="25000" lnSpcReduction="20000"/>
          </a:bodyPr>
          <a:lstStyle/>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14400" dirty="0">
                <a:latin typeface="Times New Roman" panose="02020603050405020304" pitchFamily="18" charset="0"/>
                <a:cs typeface="Times New Roman" panose="02020603050405020304" pitchFamily="18" charset="0"/>
              </a:rPr>
              <a:t>To provide </a:t>
            </a:r>
            <a:r>
              <a:rPr lang="en-US" sz="14400" i="1" dirty="0">
                <a:latin typeface="Times New Roman" panose="02020603050405020304" pitchFamily="18" charset="0"/>
                <a:cs typeface="Times New Roman" panose="02020603050405020304" pitchFamily="18" charset="0"/>
              </a:rPr>
              <a:t>practical</a:t>
            </a:r>
            <a:r>
              <a:rPr lang="en-US" sz="14400" dirty="0">
                <a:latin typeface="Times New Roman" panose="02020603050405020304" pitchFamily="18" charset="0"/>
                <a:cs typeface="Times New Roman" panose="02020603050405020304" pitchFamily="18" charset="0"/>
              </a:rPr>
              <a:t> guidance to Pennsylvania Chiefs of Police on internal affairs policies designed to:</a:t>
            </a:r>
          </a:p>
          <a:p>
            <a:pPr marL="0" indent="0" algn="just">
              <a:buNone/>
            </a:pPr>
            <a:endParaRPr lang="en-US" sz="14400" dirty="0">
              <a:latin typeface="Times New Roman" panose="02020603050405020304" pitchFamily="18" charset="0"/>
              <a:cs typeface="Times New Roman" panose="02020603050405020304" pitchFamily="18" charset="0"/>
            </a:endParaRPr>
          </a:p>
          <a:p>
            <a:pPr marL="1371600" indent="-1371600" algn="just">
              <a:buAutoNum type="arabicPeriod"/>
            </a:pPr>
            <a:r>
              <a:rPr lang="en-US" sz="14400" dirty="0">
                <a:latin typeface="Times New Roman" panose="02020603050405020304" pitchFamily="18" charset="0"/>
                <a:cs typeface="Times New Roman" panose="02020603050405020304" pitchFamily="18" charset="0"/>
              </a:rPr>
              <a:t>ensure </a:t>
            </a:r>
            <a:r>
              <a:rPr lang="en-US" sz="14400" i="1" dirty="0">
                <a:latin typeface="Times New Roman" panose="02020603050405020304" pitchFamily="18" charset="0"/>
                <a:cs typeface="Times New Roman" panose="02020603050405020304" pitchFamily="18" charset="0"/>
              </a:rPr>
              <a:t>accountability</a:t>
            </a:r>
            <a:r>
              <a:rPr lang="en-US" sz="14400" dirty="0">
                <a:latin typeface="Times New Roman" panose="02020603050405020304" pitchFamily="18" charset="0"/>
                <a:cs typeface="Times New Roman" panose="02020603050405020304" pitchFamily="18" charset="0"/>
              </a:rPr>
              <a:t> of police officers, and</a:t>
            </a:r>
          </a:p>
          <a:p>
            <a:pPr marL="1371600" indent="-1371600" algn="just">
              <a:buAutoNum type="arabicPeriod"/>
            </a:pPr>
            <a:endParaRPr lang="en-US" sz="14400" dirty="0">
              <a:latin typeface="Times New Roman" panose="02020603050405020304" pitchFamily="18" charset="0"/>
              <a:cs typeface="Times New Roman" panose="02020603050405020304" pitchFamily="18" charset="0"/>
            </a:endParaRPr>
          </a:p>
          <a:p>
            <a:pPr marL="1371600" indent="-1371600" algn="just">
              <a:buAutoNum type="arabicPeriod"/>
            </a:pPr>
            <a:r>
              <a:rPr lang="en-US" sz="14400" dirty="0">
                <a:latin typeface="Times New Roman" panose="02020603050405020304" pitchFamily="18" charset="0"/>
                <a:cs typeface="Times New Roman" panose="02020603050405020304" pitchFamily="18" charset="0"/>
              </a:rPr>
              <a:t>reduce </a:t>
            </a:r>
            <a:r>
              <a:rPr lang="en-US" sz="14400" i="1" dirty="0">
                <a:latin typeface="Times New Roman" panose="02020603050405020304" pitchFamily="18" charset="0"/>
                <a:cs typeface="Times New Roman" panose="02020603050405020304" pitchFamily="18" charset="0"/>
              </a:rPr>
              <a:t>risk of exposure </a:t>
            </a:r>
            <a:r>
              <a:rPr lang="en-US" sz="14400" dirty="0">
                <a:latin typeface="Times New Roman" panose="02020603050405020304" pitchFamily="18" charset="0"/>
                <a:cs typeface="Times New Roman" panose="02020603050405020304" pitchFamily="18" charset="0"/>
              </a:rPr>
              <a:t>in litigation involving  civil rights actions, labor grievances and employment discrimination claims.</a:t>
            </a:r>
          </a:p>
          <a:p>
            <a:pPr marL="0" indent="0" algn="just">
              <a:buNone/>
            </a:pPr>
            <a:endParaRPr lang="en-US" sz="67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32960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7968-BA4B-4A13-95CA-FAFC8232A048}"/>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LAW, POLITICS &amp; </a:t>
            </a:r>
            <a:r>
              <a:rPr lang="en-US" i="1" dirty="0">
                <a:latin typeface="Times New Roman" panose="02020603050405020304" pitchFamily="18" charset="0"/>
                <a:cs typeface="Times New Roman" panose="02020603050405020304" pitchFamily="18" charset="0"/>
              </a:rPr>
              <a:t>REALITY</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AB5884EC-FAF0-4D69-9AC9-7E9AC384F868}"/>
              </a:ext>
            </a:extLst>
          </p:cNvPr>
          <p:cNvSpPr>
            <a:spLocks noGrp="1"/>
          </p:cNvSpPr>
          <p:nvPr>
            <p:ph idx="1"/>
          </p:nvPr>
        </p:nvSpPr>
        <p:spPr>
          <a:xfrm>
            <a:off x="838200" y="1690688"/>
            <a:ext cx="10515600" cy="4351338"/>
          </a:xfrm>
        </p:spPr>
        <p:txBody>
          <a:bodyPr>
            <a:noAutofit/>
          </a:bodyPr>
          <a:lstStyle/>
          <a:p>
            <a:r>
              <a:rPr lang="en-US" sz="3200" dirty="0">
                <a:latin typeface="Times New Roman" panose="02020603050405020304" pitchFamily="18" charset="0"/>
                <a:cs typeface="Times New Roman" panose="02020603050405020304" pitchFamily="18" charset="0"/>
              </a:rPr>
              <a:t>Municipal police chiefs face the daunting task of balancing:</a:t>
            </a:r>
          </a:p>
          <a:p>
            <a:pPr marL="0" indent="0">
              <a:buNone/>
            </a:pPr>
            <a:endParaRPr lang="en-US" sz="32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Management &amp; supervision of the police department;</a:t>
            </a:r>
          </a:p>
          <a:p>
            <a:pPr marL="457200" lvl="1" indent="0">
              <a:buNone/>
            </a:pPr>
            <a:endParaRPr lang="en-US" sz="32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Provision of lawful and effective law enforcement to the public; and</a:t>
            </a:r>
          </a:p>
          <a:p>
            <a:pPr marL="457200" lvl="1" indent="0">
              <a:buNone/>
            </a:pPr>
            <a:endParaRPr lang="en-US" sz="32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Interaction with the public, the media, police unions and the </a:t>
            </a:r>
            <a:r>
              <a:rPr lang="en-US" sz="3200" i="1" dirty="0">
                <a:latin typeface="Times New Roman" panose="02020603050405020304" pitchFamily="18" charset="0"/>
                <a:cs typeface="Times New Roman" panose="02020603050405020304" pitchFamily="18" charset="0"/>
              </a:rPr>
              <a:t>policymakers</a:t>
            </a:r>
            <a:r>
              <a:rPr lang="en-US" sz="3200" dirty="0">
                <a:latin typeface="Times New Roman" panose="02020603050405020304" pitchFamily="18" charset="0"/>
                <a:cs typeface="Times New Roman" panose="02020603050405020304" pitchFamily="18" charset="0"/>
              </a:rPr>
              <a:t>, i.e. elected officials        </a:t>
            </a:r>
          </a:p>
        </p:txBody>
      </p:sp>
    </p:spTree>
    <p:extLst>
      <p:ext uri="{BB962C8B-B14F-4D97-AF65-F5344CB8AC3E}">
        <p14:creationId xmlns:p14="http://schemas.microsoft.com/office/powerpoint/2010/main" val="149032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6E86-860D-49CA-9984-45AE03BACFC0}"/>
              </a:ext>
            </a:extLst>
          </p:cNvPr>
          <p:cNvSpPr>
            <a:spLocks noGrp="1"/>
          </p:cNvSpPr>
          <p:nvPr>
            <p:ph type="title"/>
          </p:nvPr>
        </p:nvSpPr>
        <p:spPr>
          <a:xfrm>
            <a:off x="838200" y="500062"/>
            <a:ext cx="10515600" cy="1325563"/>
          </a:xfrm>
        </p:spPr>
        <p:txBody>
          <a:bodyPr/>
          <a:lstStyle/>
          <a:p>
            <a:pPr algn="ctr"/>
            <a:r>
              <a:rPr lang="en-US" dirty="0">
                <a:latin typeface="Times New Roman" panose="02020603050405020304" pitchFamily="18" charset="0"/>
                <a:cs typeface="Times New Roman" panose="02020603050405020304" pitchFamily="18" charset="0"/>
              </a:rPr>
              <a:t>LAW, POLITICS &amp; </a:t>
            </a:r>
            <a:r>
              <a:rPr lang="en-US" i="1" dirty="0">
                <a:latin typeface="Times New Roman" panose="02020603050405020304" pitchFamily="18" charset="0"/>
                <a:cs typeface="Times New Roman" panose="02020603050405020304" pitchFamily="18" charset="0"/>
              </a:rPr>
              <a:t>REALITY</a:t>
            </a:r>
            <a:r>
              <a:rPr lang="en-US" dirty="0">
                <a:latin typeface="Times New Roman" panose="02020603050405020304" pitchFamily="18"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C1CBFC44-4429-468E-B4FD-CBE3230E984F}"/>
              </a:ext>
            </a:extLst>
          </p:cNvPr>
          <p:cNvSpPr>
            <a:spLocks noGrp="1"/>
          </p:cNvSpPr>
          <p:nvPr>
            <p:ph idx="1"/>
          </p:nvPr>
        </p:nvSpPr>
        <p:spPr/>
        <p:txBody>
          <a:bodyPr/>
          <a:lstStyle/>
          <a:p>
            <a:pPr algn="just"/>
            <a:endParaRPr lang="en-US"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The proper balance of power in municipal police departments must include a </a:t>
            </a:r>
            <a:r>
              <a:rPr lang="en-US" sz="3200" b="1" dirty="0">
                <a:latin typeface="Times New Roman" panose="02020603050405020304" pitchFamily="18" charset="0"/>
                <a:cs typeface="Times New Roman" panose="02020603050405020304" pitchFamily="18" charset="0"/>
              </a:rPr>
              <a:t>clear chain of command </a:t>
            </a:r>
            <a:r>
              <a:rPr lang="en-US" sz="3200" dirty="0">
                <a:latin typeface="Times New Roman" panose="02020603050405020304" pitchFamily="18" charset="0"/>
                <a:cs typeface="Times New Roman" panose="02020603050405020304" pitchFamily="18" charset="0"/>
              </a:rPr>
              <a:t>and a definitive line between confidential police </a:t>
            </a:r>
            <a:r>
              <a:rPr lang="en-US" sz="3200" b="1" i="1" dirty="0">
                <a:latin typeface="Times New Roman" panose="02020603050405020304" pitchFamily="18" charset="0"/>
                <a:cs typeface="Times New Roman" panose="02020603050405020304" pitchFamily="18" charset="0"/>
              </a:rPr>
              <a:t>operations</a:t>
            </a:r>
            <a:r>
              <a:rPr lang="en-US" sz="3200" i="1" dirty="0">
                <a:latin typeface="Times New Roman" panose="02020603050405020304" pitchFamily="18" charset="0"/>
                <a:cs typeface="Times New Roman" panose="02020603050405020304" pitchFamily="18" charset="0"/>
              </a:rPr>
              <a:t> (executed exclusively by law enforcement) </a:t>
            </a:r>
            <a:r>
              <a:rPr lang="en-US" sz="3200" dirty="0">
                <a:latin typeface="Times New Roman" panose="02020603050405020304" pitchFamily="18" charset="0"/>
                <a:cs typeface="Times New Roman" panose="02020603050405020304" pitchFamily="18" charset="0"/>
              </a:rPr>
              <a:t>and</a:t>
            </a:r>
            <a:r>
              <a:rPr lang="en-US" sz="3200" i="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personnel matters</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that obligate the policymakers and police command staff to address together.    </a:t>
            </a:r>
          </a:p>
        </p:txBody>
      </p:sp>
    </p:spTree>
    <p:extLst>
      <p:ext uri="{BB962C8B-B14F-4D97-AF65-F5344CB8AC3E}">
        <p14:creationId xmlns:p14="http://schemas.microsoft.com/office/powerpoint/2010/main" val="116797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F407-E501-4701-BB59-222B33F41482}"/>
              </a:ext>
            </a:extLst>
          </p:cNvPr>
          <p:cNvSpPr>
            <a:spLocks noGrp="1"/>
          </p:cNvSpPr>
          <p:nvPr>
            <p:ph type="title"/>
          </p:nvPr>
        </p:nvSpPr>
        <p:sp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latin typeface="Times New Roman" panose="02020603050405020304" pitchFamily="18" charset="0"/>
                <a:cs typeface="Times New Roman" panose="02020603050405020304" pitchFamily="18" charset="0"/>
              </a:rPr>
              <a:t>STRIKING A PROPER BALANCE OF POWER…..without striking each other </a:t>
            </a:r>
          </a:p>
        </p:txBody>
      </p:sp>
      <p:sp>
        <p:nvSpPr>
          <p:cNvPr id="3" name="Content Placeholder 2">
            <a:extLst>
              <a:ext uri="{FF2B5EF4-FFF2-40B4-BE49-F238E27FC236}">
                <a16:creationId xmlns:a16="http://schemas.microsoft.com/office/drawing/2014/main" id="{667C13E1-1963-4EFB-97DB-030CB87743E7}"/>
              </a:ext>
            </a:extLst>
          </p:cNvPr>
          <p:cNvSpPr>
            <a:spLocks noGrp="1"/>
          </p:cNvSpPr>
          <p:nvPr>
            <p:ph idx="1"/>
          </p:nvPr>
        </p:nvSpPr>
        <p:spPr>
          <a:solidFill>
            <a:schemeClr val="accent1"/>
          </a:solidFill>
        </p:spPr>
        <p:txBody>
          <a:bodyPr/>
          <a:lstStyle/>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lgn="ctr">
              <a:buNone/>
            </a:pPr>
            <a:r>
              <a:rPr lang="en-US" sz="4000" dirty="0">
                <a:latin typeface="Impact" panose="020B0806030902050204" pitchFamily="34" charset="0"/>
                <a:cs typeface="Times New Roman" panose="02020603050405020304" pitchFamily="18" charset="0"/>
              </a:rPr>
              <a:t>Politics is the womb in which war develops</a:t>
            </a:r>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--Carl von Clausewitz</a:t>
            </a:r>
          </a:p>
        </p:txBody>
      </p:sp>
    </p:spTree>
    <p:extLst>
      <p:ext uri="{BB962C8B-B14F-4D97-AF65-F5344CB8AC3E}">
        <p14:creationId xmlns:p14="http://schemas.microsoft.com/office/powerpoint/2010/main" val="331498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7B76-28E2-4D05-AF99-D87E17F4CF31}"/>
              </a:ext>
            </a:extLst>
          </p:cNvPr>
          <p:cNvSpPr>
            <a:spLocks noGrp="1"/>
          </p:cNvSpPr>
          <p:nvPr>
            <p:ph type="title"/>
          </p:nvPr>
        </p:nvSpPr>
        <p:spPr>
          <a:xfrm>
            <a:off x="838200" y="765105"/>
            <a:ext cx="105156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ASSESSING ROLES THROUGH THE LENS OF LIABILITY</a:t>
            </a:r>
          </a:p>
        </p:txBody>
      </p:sp>
      <p:sp>
        <p:nvSpPr>
          <p:cNvPr id="3" name="Content Placeholder 2">
            <a:extLst>
              <a:ext uri="{FF2B5EF4-FFF2-40B4-BE49-F238E27FC236}">
                <a16:creationId xmlns:a16="http://schemas.microsoft.com/office/drawing/2014/main" id="{3F3A7F18-D043-429F-BDE9-4A5D8C59A8F9}"/>
              </a:ext>
            </a:extLst>
          </p:cNvPr>
          <p:cNvSpPr>
            <a:spLocks noGrp="1"/>
          </p:cNvSpPr>
          <p:nvPr>
            <p:ph idx="1"/>
          </p:nvPr>
        </p:nvSpPr>
        <p:spPr>
          <a:xfrm>
            <a:off x="838200" y="2090668"/>
            <a:ext cx="10515600" cy="1858479"/>
          </a:xfrm>
        </p:spPr>
        <p:txBody>
          <a:bodyPr/>
          <a:lstStyle/>
          <a:p>
            <a:pPr marL="0" indent="0" algn="just">
              <a:buNone/>
            </a:pPr>
            <a:r>
              <a:rPr lang="en-US" dirty="0">
                <a:latin typeface="Times New Roman" panose="02020603050405020304" pitchFamily="18" charset="0"/>
                <a:cs typeface="Times New Roman" panose="02020603050405020304" pitchFamily="18" charset="0"/>
              </a:rPr>
              <a:t>In the absence of a single authority that assigns the roles of those responsible for the provision of constitutional, effective and efficient law enforcement services, </a:t>
            </a:r>
            <a:r>
              <a:rPr lang="en-US" b="1" dirty="0">
                <a:latin typeface="Times New Roman" panose="02020603050405020304" pitchFamily="18" charset="0"/>
                <a:cs typeface="Times New Roman" panose="02020603050405020304" pitchFamily="18" charset="0"/>
              </a:rPr>
              <a:t>civil rights litigation </a:t>
            </a:r>
            <a:r>
              <a:rPr lang="en-US" dirty="0">
                <a:latin typeface="Times New Roman" panose="02020603050405020304" pitchFamily="18" charset="0"/>
                <a:cs typeface="Times New Roman" panose="02020603050405020304" pitchFamily="18" charset="0"/>
              </a:rPr>
              <a:t>serves as a useful chart to navigate a myriad of confusing statutes and case law.          </a:t>
            </a:r>
          </a:p>
        </p:txBody>
      </p:sp>
    </p:spTree>
    <p:extLst>
      <p:ext uri="{BB962C8B-B14F-4D97-AF65-F5344CB8AC3E}">
        <p14:creationId xmlns:p14="http://schemas.microsoft.com/office/powerpoint/2010/main" val="9705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4A2A-F317-445B-B10D-10857B99A88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CIVIL RIGHTS ACT</a:t>
            </a:r>
          </a:p>
        </p:txBody>
      </p:sp>
      <p:sp>
        <p:nvSpPr>
          <p:cNvPr id="3" name="Content Placeholder 2">
            <a:extLst>
              <a:ext uri="{FF2B5EF4-FFF2-40B4-BE49-F238E27FC236}">
                <a16:creationId xmlns:a16="http://schemas.microsoft.com/office/drawing/2014/main" id="{9EE94A39-3BE6-497C-928E-EFF26400CFDF}"/>
              </a:ext>
            </a:extLst>
          </p:cNvPr>
          <p:cNvSpPr>
            <a:spLocks noGrp="1"/>
          </p:cNvSpPr>
          <p:nvPr>
            <p:ph idx="1"/>
          </p:nvPr>
        </p:nvSpPr>
        <p:spPr>
          <a:xfrm>
            <a:off x="838200" y="1690688"/>
            <a:ext cx="10515600" cy="4351338"/>
          </a:xfrm>
        </p:spPr>
        <p:txBody>
          <a:bodyPr/>
          <a:lstStyle/>
          <a:p>
            <a:pPr algn="just"/>
            <a:r>
              <a:rPr lang="en-US" sz="2800" strike="noStrike" dirty="0">
                <a:effectLst/>
                <a:latin typeface="Times New Roman" panose="02020603050405020304" pitchFamily="18" charset="0"/>
                <a:ea typeface="Times New Roman" panose="02020603050405020304" pitchFamily="18" charset="0"/>
              </a:rPr>
              <a:t>Section 1983 provides that “[e]very person who, under color of any statute, ordinance, regulation, custom, or usage ... subjects, or causes to be subjected, any citizen ... or other person ... to the deprivation of any rights, privileges, or immunities secured by the Constitution and laws, shall be liable to the party injured, ...” 42 U.S.C. § 1983. </a:t>
            </a:r>
          </a:p>
          <a:p>
            <a:pPr algn="just"/>
            <a:endParaRPr lang="en-US" dirty="0">
              <a:latin typeface="Times New Roman" panose="02020603050405020304" pitchFamily="18" charset="0"/>
            </a:endParaRPr>
          </a:p>
          <a:p>
            <a:pPr algn="just"/>
            <a:r>
              <a:rPr lang="en-US" dirty="0"/>
              <a:t> </a:t>
            </a:r>
            <a:r>
              <a:rPr lang="en-US" dirty="0">
                <a:latin typeface="Times New Roman" panose="02020603050405020304" pitchFamily="18" charset="0"/>
                <a:cs typeface="Times New Roman" panose="02020603050405020304" pitchFamily="18" charset="0"/>
              </a:rPr>
              <a:t>Section 1983 provides an individual the right to sue state government employees and others acting "under color of state law" for civil rights violations. Section 1983 does not provide civil rights; it is a </a:t>
            </a:r>
            <a:r>
              <a:rPr lang="en-US" i="1" dirty="0">
                <a:latin typeface="Times New Roman" panose="02020603050405020304" pitchFamily="18" charset="0"/>
                <a:cs typeface="Times New Roman" panose="02020603050405020304" pitchFamily="18" charset="0"/>
              </a:rPr>
              <a:t>means</a:t>
            </a:r>
            <a:r>
              <a:rPr lang="en-US" dirty="0">
                <a:latin typeface="Times New Roman" panose="02020603050405020304" pitchFamily="18" charset="0"/>
                <a:cs typeface="Times New Roman" panose="02020603050405020304" pitchFamily="18" charset="0"/>
              </a:rPr>
              <a:t> to enforce civil rights that already exist.</a:t>
            </a:r>
          </a:p>
        </p:txBody>
      </p:sp>
    </p:spTree>
    <p:extLst>
      <p:ext uri="{BB962C8B-B14F-4D97-AF65-F5344CB8AC3E}">
        <p14:creationId xmlns:p14="http://schemas.microsoft.com/office/powerpoint/2010/main" val="195673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BDDC-3A05-46AA-8A5F-5278A1CAF0D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CIVIL RIGHTS LIABILITY </a:t>
            </a:r>
          </a:p>
        </p:txBody>
      </p:sp>
      <p:sp>
        <p:nvSpPr>
          <p:cNvPr id="3" name="Content Placeholder 2">
            <a:extLst>
              <a:ext uri="{FF2B5EF4-FFF2-40B4-BE49-F238E27FC236}">
                <a16:creationId xmlns:a16="http://schemas.microsoft.com/office/drawing/2014/main" id="{038A69DC-0B73-4901-853F-AC706D259FCD}"/>
              </a:ext>
            </a:extLst>
          </p:cNvPr>
          <p:cNvSpPr>
            <a:spLocks noGrp="1"/>
          </p:cNvSpPr>
          <p:nvPr>
            <p:ph idx="1"/>
          </p:nvPr>
        </p:nvSpPr>
        <p:spPr/>
        <p:txBody>
          <a:bodyPr/>
          <a:lstStyle/>
          <a:p>
            <a:r>
              <a:rPr lang="en-US" dirty="0"/>
              <a:t>“</a:t>
            </a:r>
            <a:r>
              <a:rPr lang="en-US" dirty="0">
                <a:latin typeface="Times New Roman" panose="02020603050405020304" pitchFamily="18" charset="0"/>
                <a:cs typeface="Times New Roman" panose="02020603050405020304" pitchFamily="18" charset="0"/>
              </a:rPr>
              <a:t>To establish liability under 42 U.S.C. § 1983, a plaintiff must show that the defendants, acting </a:t>
            </a:r>
            <a:r>
              <a:rPr lang="en-US" b="1" dirty="0">
                <a:latin typeface="Times New Roman" panose="02020603050405020304" pitchFamily="18" charset="0"/>
                <a:cs typeface="Times New Roman" panose="02020603050405020304" pitchFamily="18" charset="0"/>
              </a:rPr>
              <a:t>under color of law</a:t>
            </a:r>
            <a:r>
              <a:rPr lang="en-US" dirty="0">
                <a:latin typeface="Times New Roman" panose="02020603050405020304" pitchFamily="18" charset="0"/>
                <a:cs typeface="Times New Roman" panose="02020603050405020304" pitchFamily="18" charset="0"/>
              </a:rPr>
              <a:t>, violated the plaintiff’s federal constitutional or statutory rights, and thereby caused the complained of injury.” </a:t>
            </a:r>
          </a:p>
          <a:p>
            <a:pPr marL="0" indent="0">
              <a:buNone/>
            </a:pPr>
            <a:r>
              <a:rPr lang="en-US" sz="2400" dirty="0">
                <a:latin typeface="Times New Roman" panose="02020603050405020304" pitchFamily="18" charset="0"/>
                <a:cs typeface="Times New Roman" panose="02020603050405020304" pitchFamily="18" charset="0"/>
              </a:rPr>
              <a:t>Elmore v. Cleary, 399 F.3d 279, 281 (3d Cir.2005) (citing </a:t>
            </a:r>
            <a:r>
              <a:rPr lang="en-US" sz="2400" dirty="0" err="1">
                <a:latin typeface="Times New Roman" panose="02020603050405020304" pitchFamily="18" charset="0"/>
                <a:cs typeface="Times New Roman" panose="02020603050405020304" pitchFamily="18" charset="0"/>
              </a:rPr>
              <a:t>Sameric</a:t>
            </a:r>
            <a:r>
              <a:rPr lang="en-US" sz="2400" dirty="0">
                <a:latin typeface="Times New Roman" panose="02020603050405020304" pitchFamily="18" charset="0"/>
                <a:cs typeface="Times New Roman" panose="02020603050405020304" pitchFamily="18" charset="0"/>
              </a:rPr>
              <a:t> Corp. of Del., Inc. v. City of Phila., 142 F.3d 582, 590 (3d Cir.1998))</a:t>
            </a:r>
          </a:p>
        </p:txBody>
      </p:sp>
    </p:spTree>
    <p:extLst>
      <p:ext uri="{BB962C8B-B14F-4D97-AF65-F5344CB8AC3E}">
        <p14:creationId xmlns:p14="http://schemas.microsoft.com/office/powerpoint/2010/main" val="1515719938"/>
      </p:ext>
    </p:extLst>
  </p:cSld>
  <p:clrMapOvr>
    <a:masterClrMapping/>
  </p:clrMapOvr>
</p:sld>
</file>

<file path=ppt/theme/theme1.xml><?xml version="1.0" encoding="utf-8"?>
<a:theme xmlns:a="http://schemas.openxmlformats.org/drawingml/2006/main" name="Office Theme">
  <a:themeElements>
    <a:clrScheme name="SB Colors">
      <a:dk1>
        <a:sysClr val="windowText" lastClr="000000"/>
      </a:dk1>
      <a:lt1>
        <a:sysClr val="window" lastClr="FFFFFF"/>
      </a:lt1>
      <a:dk2>
        <a:srgbClr val="002060"/>
      </a:dk2>
      <a:lt2>
        <a:srgbClr val="E7E6E6"/>
      </a:lt2>
      <a:accent1>
        <a:srgbClr val="9CC3E5"/>
      </a:accent1>
      <a:accent2>
        <a:srgbClr val="2F5496"/>
      </a:accent2>
      <a:accent3>
        <a:srgbClr val="A5A5A5"/>
      </a:accent3>
      <a:accent4>
        <a:srgbClr val="8EAADB"/>
      </a:accent4>
      <a:accent5>
        <a:srgbClr val="1F3864"/>
      </a:accent5>
      <a:accent6>
        <a:srgbClr val="BFBFBF"/>
      </a:accent6>
      <a:hlink>
        <a:srgbClr val="0563C1"/>
      </a:hlink>
      <a:folHlink>
        <a:srgbClr val="9CC3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2721</TotalTime>
  <Words>1568</Words>
  <Application>Microsoft Office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Constantia</vt:lpstr>
      <vt:lpstr>Georgia</vt:lpstr>
      <vt:lpstr>Impact</vt:lpstr>
      <vt:lpstr>Times New Roman</vt:lpstr>
      <vt:lpstr>Verdana</vt:lpstr>
      <vt:lpstr>Office Theme</vt:lpstr>
      <vt:lpstr>BUILDING TRUST IN LAW ENFORCEMENT–  WITH EFFECTIVE INTERNAL AFFAIRS POLICIES</vt:lpstr>
      <vt:lpstr>PowerPoint Presentation</vt:lpstr>
      <vt:lpstr>COURSE OBJECTIVES</vt:lpstr>
      <vt:lpstr>LAW, POLITICS &amp; REALITY </vt:lpstr>
      <vt:lpstr>LAW, POLITICS &amp; REALITY </vt:lpstr>
      <vt:lpstr>STRIKING A PROPER BALANCE OF POWER…..without striking each other </vt:lpstr>
      <vt:lpstr>ASSESSING ROLES THROUGH THE LENS OF LIABILITY</vt:lpstr>
      <vt:lpstr>THE CIVIL RIGHTS ACT</vt:lpstr>
      <vt:lpstr>CIVIL RIGHTS LIABILITY </vt:lpstr>
      <vt:lpstr>Section 1983 Claims against the Municipality</vt:lpstr>
      <vt:lpstr>The Roles of the Chief &amp; Governing Body </vt:lpstr>
      <vt:lpstr>The Role of the Governing Body </vt:lpstr>
      <vt:lpstr>CASE STUDY</vt:lpstr>
      <vt:lpstr>PowerPoint Presentation</vt:lpstr>
      <vt:lpstr>PowerPoint Presentation</vt:lpstr>
      <vt:lpstr>PowerPoint Presentation</vt:lpstr>
      <vt:lpstr>      PROCEDURE FOR THE INVESTIGATION OF COMPLAINTS    The Chief of Police will conduct the administrative internal affairs  investigation; however, [the governing body]  shall determine whether the  Chief should not do so for reasons that include, but are not limited to, a   conflict of interest; in such case, [the governing body] reserves its authority  to designate another qualified person to conduct the investigation consistent  with the terms of this policy and applicable law.    The [governing body] shall ensure that its adjudicatory function is kept   separate from the investigatory and prosecutorial functions during the  course of the internal affairs investigation.   </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Use for Force and Local Government Oversight</dc:title>
  <dc:creator>Andrew M. Rongaus</dc:creator>
  <cp:lastModifiedBy>Christopher Gerber</cp:lastModifiedBy>
  <cp:revision>131</cp:revision>
  <cp:lastPrinted>2022-02-27T23:05:45Z</cp:lastPrinted>
  <dcterms:created xsi:type="dcterms:W3CDTF">2020-10-13T18:32:09Z</dcterms:created>
  <dcterms:modified xsi:type="dcterms:W3CDTF">2022-03-01T00:10:19Z</dcterms:modified>
</cp:coreProperties>
</file>